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64" r:id="rId5"/>
    <p:sldId id="259" r:id="rId6"/>
    <p:sldId id="260" r:id="rId7"/>
    <p:sldId id="261"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3F48"/>
    <a:srgbClr val="7BC4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7917" autoAdjust="0"/>
  </p:normalViewPr>
  <p:slideViewPr>
    <p:cSldViewPr snapToGrid="0">
      <p:cViewPr varScale="1">
        <p:scale>
          <a:sx n="75" d="100"/>
          <a:sy n="75" d="100"/>
        </p:scale>
        <p:origin x="-2136" y="-1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42DAFB-2E75-4A49-BC05-764AC20CFC10}" type="datetimeFigureOut">
              <a:rPr lang="en-US" smtClean="0"/>
              <a:t>4/12/19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A6B1F4-3C46-4379-A2AD-0F9841209210}" type="slidenum">
              <a:rPr lang="en-US" smtClean="0"/>
              <a:t>‹#›</a:t>
            </a:fld>
            <a:endParaRPr lang="en-US"/>
          </a:p>
        </p:txBody>
      </p:sp>
    </p:spTree>
    <p:extLst>
      <p:ext uri="{BB962C8B-B14F-4D97-AF65-F5344CB8AC3E}">
        <p14:creationId xmlns:p14="http://schemas.microsoft.com/office/powerpoint/2010/main" val="34869093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a:t>
            </a:r>
            <a:r>
              <a:rPr lang="en-US" baseline="0" dirty="0" smtClean="0"/>
              <a:t> Connie Rivera (con2ward@aol.com / @</a:t>
            </a:r>
            <a:r>
              <a:rPr lang="en-US" baseline="0" dirty="0" err="1" smtClean="0"/>
              <a:t>Rivera_Con</a:t>
            </a:r>
            <a:r>
              <a:rPr lang="en-US" baseline="0" dirty="0" smtClean="0"/>
              <a:t>)</a:t>
            </a:r>
          </a:p>
          <a:p>
            <a:endParaRPr lang="en-US" baseline="0" dirty="0" smtClean="0"/>
          </a:p>
          <a:p>
            <a:endParaRPr lang="en-US" baseline="0" dirty="0" smtClean="0"/>
          </a:p>
          <a:p>
            <a:r>
              <a:rPr lang="en-US" b="1" baseline="0" dirty="0" smtClean="0"/>
              <a:t>Source</a:t>
            </a:r>
            <a:r>
              <a:rPr lang="en-US" b="1" u="none" baseline="0" dirty="0" smtClean="0"/>
              <a:t>: </a:t>
            </a:r>
            <a:r>
              <a:rPr lang="en-US" b="0" u="none" baseline="0" dirty="0" smtClean="0"/>
              <a:t>The Sentencing Project </a:t>
            </a:r>
            <a:r>
              <a:rPr lang="mr-IN" b="0" u="none" baseline="0" dirty="0" smtClean="0"/>
              <a:t>–</a:t>
            </a:r>
            <a:r>
              <a:rPr lang="en-US" b="0" u="none" baseline="0" dirty="0" smtClean="0"/>
              <a:t> </a:t>
            </a:r>
            <a:r>
              <a:rPr lang="en-US" b="0" u="none" baseline="0" dirty="0" err="1" smtClean="0"/>
              <a:t>sentencingproject.org</a:t>
            </a:r>
            <a:endParaRPr lang="en-US" b="0" u="none" baseline="0" dirty="0" smtClean="0"/>
          </a:p>
          <a:p>
            <a:endParaRPr lang="en-US" b="0" u="none" baseline="0" dirty="0" smtClean="0"/>
          </a:p>
          <a:p>
            <a:r>
              <a:rPr lang="en-US" b="0" baseline="0" dirty="0" smtClean="0"/>
              <a:t> </a:t>
            </a:r>
          </a:p>
        </p:txBody>
      </p:sp>
      <p:sp>
        <p:nvSpPr>
          <p:cNvPr id="4" name="Slide Number Placeholder 3"/>
          <p:cNvSpPr>
            <a:spLocks noGrp="1"/>
          </p:cNvSpPr>
          <p:nvPr>
            <p:ph type="sldNum" sz="quarter" idx="10"/>
          </p:nvPr>
        </p:nvSpPr>
        <p:spPr/>
        <p:txBody>
          <a:bodyPr/>
          <a:lstStyle/>
          <a:p>
            <a:fld id="{0FA6B1F4-3C46-4379-A2AD-0F9841209210}" type="slidenum">
              <a:rPr lang="en-US" smtClean="0"/>
              <a:t>1</a:t>
            </a:fld>
            <a:endParaRPr lang="en-US"/>
          </a:p>
        </p:txBody>
      </p:sp>
    </p:spTree>
    <p:extLst>
      <p:ext uri="{BB962C8B-B14F-4D97-AF65-F5344CB8AC3E}">
        <p14:creationId xmlns:p14="http://schemas.microsoft.com/office/powerpoint/2010/main" val="7040033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https://www.sentencingproject.org/criminal-justice-facts/</a:t>
            </a:r>
          </a:p>
          <a:p>
            <a:r>
              <a:rPr lang="en-US" dirty="0" smtClean="0"/>
              <a:t>What do you notice?  (I was expecting one of the responses to be:  three categories with two</a:t>
            </a:r>
            <a:r>
              <a:rPr lang="en-US" baseline="0" dirty="0" smtClean="0"/>
              <a:t> bars each.  Students did not see this in pairs.)</a:t>
            </a:r>
            <a:endParaRPr lang="en-US" dirty="0"/>
          </a:p>
        </p:txBody>
      </p:sp>
      <p:sp>
        <p:nvSpPr>
          <p:cNvPr id="4" name="Slide Number Placeholder 3"/>
          <p:cNvSpPr>
            <a:spLocks noGrp="1"/>
          </p:cNvSpPr>
          <p:nvPr>
            <p:ph type="sldNum" sz="quarter" idx="10"/>
          </p:nvPr>
        </p:nvSpPr>
        <p:spPr/>
        <p:txBody>
          <a:bodyPr/>
          <a:lstStyle/>
          <a:p>
            <a:fld id="{F74815DD-1FC4-437B-AA94-BE9F5FF3277C}" type="slidenum">
              <a:rPr lang="en-US" smtClean="0"/>
              <a:t>2</a:t>
            </a:fld>
            <a:endParaRPr lang="en-US"/>
          </a:p>
        </p:txBody>
      </p:sp>
    </p:spTree>
    <p:extLst>
      <p:ext uri="{BB962C8B-B14F-4D97-AF65-F5344CB8AC3E}">
        <p14:creationId xmlns:p14="http://schemas.microsoft.com/office/powerpoint/2010/main" val="39035787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https://www.sentencingproject.org/criminal-justice-facts/</a:t>
            </a:r>
          </a:p>
          <a:p>
            <a:r>
              <a:rPr lang="en-US" dirty="0" smtClean="0"/>
              <a:t>What new</a:t>
            </a:r>
            <a:r>
              <a:rPr lang="en-US" baseline="0" dirty="0" smtClean="0"/>
              <a:t> information has been added?  What does it make you wonder?</a:t>
            </a:r>
            <a:endParaRPr lang="en-US" dirty="0"/>
          </a:p>
        </p:txBody>
      </p:sp>
      <p:sp>
        <p:nvSpPr>
          <p:cNvPr id="4" name="Slide Number Placeholder 3"/>
          <p:cNvSpPr>
            <a:spLocks noGrp="1"/>
          </p:cNvSpPr>
          <p:nvPr>
            <p:ph type="sldNum" sz="quarter" idx="10"/>
          </p:nvPr>
        </p:nvSpPr>
        <p:spPr/>
        <p:txBody>
          <a:bodyPr/>
          <a:lstStyle/>
          <a:p>
            <a:fld id="{F74815DD-1FC4-437B-AA94-BE9F5FF3277C}" type="slidenum">
              <a:rPr lang="en-US" smtClean="0"/>
              <a:t>3</a:t>
            </a:fld>
            <a:endParaRPr lang="en-US"/>
          </a:p>
        </p:txBody>
      </p:sp>
    </p:spTree>
    <p:extLst>
      <p:ext uri="{BB962C8B-B14F-4D97-AF65-F5344CB8AC3E}">
        <p14:creationId xmlns:p14="http://schemas.microsoft.com/office/powerpoint/2010/main" val="21547280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https://www.sentencingproject.org/criminal-justice-facts/</a:t>
            </a:r>
          </a:p>
          <a:p>
            <a:r>
              <a:rPr lang="en-US" dirty="0" smtClean="0"/>
              <a:t>What new</a:t>
            </a:r>
            <a:r>
              <a:rPr lang="en-US" baseline="0" dirty="0" smtClean="0"/>
              <a:t> information has been added?  What does it make you wonder?</a:t>
            </a:r>
            <a:endParaRPr lang="en-US" dirty="0"/>
          </a:p>
        </p:txBody>
      </p:sp>
      <p:sp>
        <p:nvSpPr>
          <p:cNvPr id="4" name="Slide Number Placeholder 3"/>
          <p:cNvSpPr>
            <a:spLocks noGrp="1"/>
          </p:cNvSpPr>
          <p:nvPr>
            <p:ph type="sldNum" sz="quarter" idx="10"/>
          </p:nvPr>
        </p:nvSpPr>
        <p:spPr/>
        <p:txBody>
          <a:bodyPr/>
          <a:lstStyle/>
          <a:p>
            <a:fld id="{F74815DD-1FC4-437B-AA94-BE9F5FF3277C}" type="slidenum">
              <a:rPr lang="en-US" smtClean="0"/>
              <a:t>4</a:t>
            </a:fld>
            <a:endParaRPr lang="en-US"/>
          </a:p>
        </p:txBody>
      </p:sp>
    </p:spTree>
    <p:extLst>
      <p:ext uri="{BB962C8B-B14F-4D97-AF65-F5344CB8AC3E}">
        <p14:creationId xmlns:p14="http://schemas.microsoft.com/office/powerpoint/2010/main" val="2154728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https://www.sentencingproject.org/criminal-justice-facts/</a:t>
            </a:r>
          </a:p>
          <a:p>
            <a:r>
              <a:rPr lang="en-US" dirty="0" smtClean="0"/>
              <a:t>What could</a:t>
            </a:r>
            <a:r>
              <a:rPr lang="en-US" baseline="0" dirty="0" smtClean="0"/>
              <a:t> these bars represent?  (Most common student response was a variety of years.)  </a:t>
            </a:r>
          </a:p>
          <a:p>
            <a:r>
              <a:rPr lang="en-US" baseline="0" dirty="0" smtClean="0"/>
              <a:t>Follow up question, Why two alternating colors?  What could that mean?</a:t>
            </a:r>
            <a:endParaRPr lang="en-US" dirty="0"/>
          </a:p>
        </p:txBody>
      </p:sp>
      <p:sp>
        <p:nvSpPr>
          <p:cNvPr id="4" name="Slide Number Placeholder 3"/>
          <p:cNvSpPr>
            <a:spLocks noGrp="1"/>
          </p:cNvSpPr>
          <p:nvPr>
            <p:ph type="sldNum" sz="quarter" idx="10"/>
          </p:nvPr>
        </p:nvSpPr>
        <p:spPr/>
        <p:txBody>
          <a:bodyPr/>
          <a:lstStyle/>
          <a:p>
            <a:fld id="{F74815DD-1FC4-437B-AA94-BE9F5FF3277C}" type="slidenum">
              <a:rPr lang="en-US" smtClean="0"/>
              <a:t>5</a:t>
            </a:fld>
            <a:endParaRPr lang="en-US"/>
          </a:p>
        </p:txBody>
      </p:sp>
    </p:spTree>
    <p:extLst>
      <p:ext uri="{BB962C8B-B14F-4D97-AF65-F5344CB8AC3E}">
        <p14:creationId xmlns:p14="http://schemas.microsoft.com/office/powerpoint/2010/main" val="22468015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https://www.sentencingproject.org/criminal-justice-facts/</a:t>
            </a:r>
          </a:p>
          <a:p>
            <a:r>
              <a:rPr lang="en-US" dirty="0" smtClean="0"/>
              <a:t>What do these numbers likely represent?</a:t>
            </a:r>
            <a:r>
              <a:rPr lang="en-US" baseline="0" dirty="0" smtClean="0"/>
              <a:t>  (What is the unit?)</a:t>
            </a:r>
            <a:endParaRPr lang="en-US" dirty="0" smtClean="0"/>
          </a:p>
        </p:txBody>
      </p:sp>
      <p:sp>
        <p:nvSpPr>
          <p:cNvPr id="4" name="Slide Number Placeholder 3"/>
          <p:cNvSpPr>
            <a:spLocks noGrp="1"/>
          </p:cNvSpPr>
          <p:nvPr>
            <p:ph type="sldNum" sz="quarter" idx="10"/>
          </p:nvPr>
        </p:nvSpPr>
        <p:spPr/>
        <p:txBody>
          <a:bodyPr/>
          <a:lstStyle/>
          <a:p>
            <a:fld id="{F74815DD-1FC4-437B-AA94-BE9F5FF3277C}" type="slidenum">
              <a:rPr lang="en-US" smtClean="0"/>
              <a:t>6</a:t>
            </a:fld>
            <a:endParaRPr lang="en-US"/>
          </a:p>
        </p:txBody>
      </p:sp>
    </p:spTree>
    <p:extLst>
      <p:ext uri="{BB962C8B-B14F-4D97-AF65-F5344CB8AC3E}">
        <p14:creationId xmlns:p14="http://schemas.microsoft.com/office/powerpoint/2010/main" val="4780845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https://www.sentencingproject.org/criminal-justice-facts/</a:t>
            </a:r>
          </a:p>
          <a:p>
            <a:r>
              <a:rPr lang="en-US" dirty="0" smtClean="0"/>
              <a:t>What are we still missing?  (title)</a:t>
            </a:r>
            <a:endParaRPr lang="en-US" dirty="0"/>
          </a:p>
        </p:txBody>
      </p:sp>
      <p:sp>
        <p:nvSpPr>
          <p:cNvPr id="4" name="Slide Number Placeholder 3"/>
          <p:cNvSpPr>
            <a:spLocks noGrp="1"/>
          </p:cNvSpPr>
          <p:nvPr>
            <p:ph type="sldNum" sz="quarter" idx="10"/>
          </p:nvPr>
        </p:nvSpPr>
        <p:spPr/>
        <p:txBody>
          <a:bodyPr/>
          <a:lstStyle/>
          <a:p>
            <a:fld id="{F74815DD-1FC4-437B-AA94-BE9F5FF3277C}" type="slidenum">
              <a:rPr lang="en-US" smtClean="0"/>
              <a:t>7</a:t>
            </a:fld>
            <a:endParaRPr lang="en-US"/>
          </a:p>
        </p:txBody>
      </p:sp>
    </p:spTree>
    <p:extLst>
      <p:ext uri="{BB962C8B-B14F-4D97-AF65-F5344CB8AC3E}">
        <p14:creationId xmlns:p14="http://schemas.microsoft.com/office/powerpoint/2010/main" val="42556922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“Write a sentence or two describing incarceration</a:t>
            </a:r>
            <a:r>
              <a:rPr lang="en-US" baseline="0" dirty="0" smtClean="0"/>
              <a:t> for drug offenses in 1980 and in 2015.”</a:t>
            </a:r>
          </a:p>
          <a:p>
            <a:r>
              <a:rPr lang="en-US" baseline="0" dirty="0" smtClean="0"/>
              <a:t>“Write a new, more dramatic title that would be the kind you see in a newspaper headline.”  (Debrief, what kinds of words describe a dramatic increase in a graph?  skyrocket, sharp increase, etc.)</a:t>
            </a:r>
            <a:endParaRPr lang="en-US" dirty="0" smtClean="0"/>
          </a:p>
          <a:p>
            <a:endParaRPr lang="en-US" dirty="0" smtClean="0"/>
          </a:p>
          <a:p>
            <a:r>
              <a:rPr lang="en-US" dirty="0" smtClean="0"/>
              <a:t>https://www.sentencingproject.org/criminal-justice-facts/</a:t>
            </a:r>
          </a:p>
          <a:p>
            <a:endParaRPr lang="en-US" dirty="0" smtClean="0"/>
          </a:p>
          <a:p>
            <a:r>
              <a:rPr lang="en-US" b="0" dirty="0" smtClean="0"/>
              <a:t>From The Sentencing Project:</a:t>
            </a:r>
          </a:p>
          <a:p>
            <a:r>
              <a:rPr lang="en-US" b="1" dirty="0" smtClean="0"/>
              <a:t>“How did this </a:t>
            </a:r>
            <a:r>
              <a:rPr lang="en-US" b="0" dirty="0" smtClean="0"/>
              <a:t>(referencing a previous graph) </a:t>
            </a:r>
            <a:r>
              <a:rPr lang="en-US" b="1" dirty="0" smtClean="0"/>
              <a:t>happen?</a:t>
            </a:r>
          </a:p>
          <a:p>
            <a:r>
              <a:rPr lang="en-US" b="1" dirty="0" smtClean="0"/>
              <a:t>We started sending more people to prison.</a:t>
            </a:r>
          </a:p>
          <a:p>
            <a:r>
              <a:rPr lang="en-US" dirty="0" smtClean="0"/>
              <a:t>A series of law enforcement and sentencing policy changes of the “tough on crime” era resulted in dramatic growth in incarceration. Since the official beginning of the War on Drugs in 1982, the number of people incarcerated for drug offenses in the U.S. skyrocketed from 40,900 in 1980 to 450,345 in 2016. Today, there are more people behind bars for a drug offense than the number of people who were in prison or jail for any crime in 1980. The number of people sentenced to prison for property and violent crimes has also increased even during periods when crime rates have declined.”</a:t>
            </a:r>
          </a:p>
          <a:p>
            <a:endParaRPr lang="en-US" dirty="0" smtClean="0"/>
          </a:p>
          <a:p>
            <a:r>
              <a:rPr lang="en-US" dirty="0" smtClean="0"/>
              <a:t>If it comes up:  “At the most basic level, the fundamental </a:t>
            </a:r>
            <a:r>
              <a:rPr lang="en-US" b="1" dirty="0" smtClean="0"/>
              <a:t>difference between jail</a:t>
            </a:r>
            <a:r>
              <a:rPr lang="en-US" dirty="0" smtClean="0"/>
              <a:t> and </a:t>
            </a:r>
            <a:r>
              <a:rPr lang="en-US" b="1" dirty="0" smtClean="0"/>
              <a:t>prison</a:t>
            </a:r>
            <a:r>
              <a:rPr lang="en-US" dirty="0" smtClean="0"/>
              <a:t> is the length of stay for inmates. Think short-term and long-term. </a:t>
            </a:r>
            <a:r>
              <a:rPr lang="en-US" b="1" dirty="0" smtClean="0"/>
              <a:t>Jails</a:t>
            </a:r>
            <a:r>
              <a:rPr lang="en-US" dirty="0" smtClean="0"/>
              <a:t> are usually run by local law enforcement and/or local government agencies, and are designed to hold inmates awaiting trial or serving a short sentence.” https://www.hg.org/legal-articles/what-is-the-difference-between-jail-and-prison-31513</a:t>
            </a:r>
            <a:endParaRPr lang="en-US" dirty="0"/>
          </a:p>
        </p:txBody>
      </p:sp>
      <p:sp>
        <p:nvSpPr>
          <p:cNvPr id="4" name="Slide Number Placeholder 3"/>
          <p:cNvSpPr>
            <a:spLocks noGrp="1"/>
          </p:cNvSpPr>
          <p:nvPr>
            <p:ph type="sldNum" sz="quarter" idx="10"/>
          </p:nvPr>
        </p:nvSpPr>
        <p:spPr/>
        <p:txBody>
          <a:bodyPr/>
          <a:lstStyle/>
          <a:p>
            <a:fld id="{F74815DD-1FC4-437B-AA94-BE9F5FF3277C}" type="slidenum">
              <a:rPr lang="en-US" smtClean="0"/>
              <a:t>8</a:t>
            </a:fld>
            <a:endParaRPr lang="en-US"/>
          </a:p>
        </p:txBody>
      </p:sp>
    </p:spTree>
    <p:extLst>
      <p:ext uri="{BB962C8B-B14F-4D97-AF65-F5344CB8AC3E}">
        <p14:creationId xmlns:p14="http://schemas.microsoft.com/office/powerpoint/2010/main" val="35785745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[Goal:  Provide more information about the topic of</a:t>
            </a:r>
            <a:r>
              <a:rPr lang="en-US" baseline="0" dirty="0" smtClean="0"/>
              <a:t> incarceration.  Connect descriptive words to the visuals, possibly including more comparison words.]</a:t>
            </a:r>
          </a:p>
          <a:p>
            <a:endParaRPr lang="en-US" dirty="0" smtClean="0"/>
          </a:p>
          <a:p>
            <a:r>
              <a:rPr lang="en-US" dirty="0" smtClean="0"/>
              <a:t>Hide slide for use with students.</a:t>
            </a:r>
            <a:endParaRPr lang="en-US" dirty="0"/>
          </a:p>
        </p:txBody>
      </p:sp>
      <p:sp>
        <p:nvSpPr>
          <p:cNvPr id="4" name="Slide Number Placeholder 3"/>
          <p:cNvSpPr>
            <a:spLocks noGrp="1"/>
          </p:cNvSpPr>
          <p:nvPr>
            <p:ph type="sldNum" sz="quarter" idx="10"/>
          </p:nvPr>
        </p:nvSpPr>
        <p:spPr/>
        <p:txBody>
          <a:bodyPr/>
          <a:lstStyle/>
          <a:p>
            <a:fld id="{F74815DD-1FC4-437B-AA94-BE9F5FF3277C}" type="slidenum">
              <a:rPr lang="en-US" smtClean="0"/>
              <a:t>9</a:t>
            </a:fld>
            <a:endParaRPr lang="en-US"/>
          </a:p>
        </p:txBody>
      </p:sp>
    </p:spTree>
    <p:extLst>
      <p:ext uri="{BB962C8B-B14F-4D97-AF65-F5344CB8AC3E}">
        <p14:creationId xmlns:p14="http://schemas.microsoft.com/office/powerpoint/2010/main" val="2125461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233B2BA-04AF-43F1-A087-BDB701A7346C}" type="datetimeFigureOut">
              <a:rPr lang="en-US" smtClean="0"/>
              <a:t>4/12/19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0B0C5-5072-4404-A27C-139FDB339D3F}" type="slidenum">
              <a:rPr lang="en-US" smtClean="0"/>
              <a:t>‹#›</a:t>
            </a:fld>
            <a:endParaRPr lang="en-US"/>
          </a:p>
        </p:txBody>
      </p:sp>
    </p:spTree>
    <p:extLst>
      <p:ext uri="{BB962C8B-B14F-4D97-AF65-F5344CB8AC3E}">
        <p14:creationId xmlns:p14="http://schemas.microsoft.com/office/powerpoint/2010/main" val="35823858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233B2BA-04AF-43F1-A087-BDB701A7346C}" type="datetimeFigureOut">
              <a:rPr lang="en-US" smtClean="0"/>
              <a:t>4/12/19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0B0C5-5072-4404-A27C-139FDB339D3F}" type="slidenum">
              <a:rPr lang="en-US" smtClean="0"/>
              <a:t>‹#›</a:t>
            </a:fld>
            <a:endParaRPr lang="en-US"/>
          </a:p>
        </p:txBody>
      </p:sp>
    </p:spTree>
    <p:extLst>
      <p:ext uri="{BB962C8B-B14F-4D97-AF65-F5344CB8AC3E}">
        <p14:creationId xmlns:p14="http://schemas.microsoft.com/office/powerpoint/2010/main" val="148768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233B2BA-04AF-43F1-A087-BDB701A7346C}" type="datetimeFigureOut">
              <a:rPr lang="en-US" smtClean="0"/>
              <a:t>4/12/19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0B0C5-5072-4404-A27C-139FDB339D3F}" type="slidenum">
              <a:rPr lang="en-US" smtClean="0"/>
              <a:t>‹#›</a:t>
            </a:fld>
            <a:endParaRPr lang="en-US"/>
          </a:p>
        </p:txBody>
      </p:sp>
    </p:spTree>
    <p:extLst>
      <p:ext uri="{BB962C8B-B14F-4D97-AF65-F5344CB8AC3E}">
        <p14:creationId xmlns:p14="http://schemas.microsoft.com/office/powerpoint/2010/main" val="1501331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233B2BA-04AF-43F1-A087-BDB701A7346C}" type="datetimeFigureOut">
              <a:rPr lang="en-US" smtClean="0"/>
              <a:t>4/12/19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0B0C5-5072-4404-A27C-139FDB339D3F}" type="slidenum">
              <a:rPr lang="en-US" smtClean="0"/>
              <a:t>‹#›</a:t>
            </a:fld>
            <a:endParaRPr lang="en-US"/>
          </a:p>
        </p:txBody>
      </p:sp>
    </p:spTree>
    <p:extLst>
      <p:ext uri="{BB962C8B-B14F-4D97-AF65-F5344CB8AC3E}">
        <p14:creationId xmlns:p14="http://schemas.microsoft.com/office/powerpoint/2010/main" val="185925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33B2BA-04AF-43F1-A087-BDB701A7346C}" type="datetimeFigureOut">
              <a:rPr lang="en-US" smtClean="0"/>
              <a:t>4/12/19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0B0C5-5072-4404-A27C-139FDB339D3F}" type="slidenum">
              <a:rPr lang="en-US" smtClean="0"/>
              <a:t>‹#›</a:t>
            </a:fld>
            <a:endParaRPr lang="en-US"/>
          </a:p>
        </p:txBody>
      </p:sp>
    </p:spTree>
    <p:extLst>
      <p:ext uri="{BB962C8B-B14F-4D97-AF65-F5344CB8AC3E}">
        <p14:creationId xmlns:p14="http://schemas.microsoft.com/office/powerpoint/2010/main" val="1729528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233B2BA-04AF-43F1-A087-BDB701A7346C}" type="datetimeFigureOut">
              <a:rPr lang="en-US" smtClean="0"/>
              <a:t>4/12/19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C0B0C5-5072-4404-A27C-139FDB339D3F}" type="slidenum">
              <a:rPr lang="en-US" smtClean="0"/>
              <a:t>‹#›</a:t>
            </a:fld>
            <a:endParaRPr lang="en-US"/>
          </a:p>
        </p:txBody>
      </p:sp>
    </p:spTree>
    <p:extLst>
      <p:ext uri="{BB962C8B-B14F-4D97-AF65-F5344CB8AC3E}">
        <p14:creationId xmlns:p14="http://schemas.microsoft.com/office/powerpoint/2010/main" val="2474622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233B2BA-04AF-43F1-A087-BDB701A7346C}" type="datetimeFigureOut">
              <a:rPr lang="en-US" smtClean="0"/>
              <a:t>4/12/19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C0B0C5-5072-4404-A27C-139FDB339D3F}" type="slidenum">
              <a:rPr lang="en-US" smtClean="0"/>
              <a:t>‹#›</a:t>
            </a:fld>
            <a:endParaRPr lang="en-US"/>
          </a:p>
        </p:txBody>
      </p:sp>
    </p:spTree>
    <p:extLst>
      <p:ext uri="{BB962C8B-B14F-4D97-AF65-F5344CB8AC3E}">
        <p14:creationId xmlns:p14="http://schemas.microsoft.com/office/powerpoint/2010/main" val="35266107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233B2BA-04AF-43F1-A087-BDB701A7346C}" type="datetimeFigureOut">
              <a:rPr lang="en-US" smtClean="0"/>
              <a:t>4/12/19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C0B0C5-5072-4404-A27C-139FDB339D3F}" type="slidenum">
              <a:rPr lang="en-US" smtClean="0"/>
              <a:t>‹#›</a:t>
            </a:fld>
            <a:endParaRPr lang="en-US"/>
          </a:p>
        </p:txBody>
      </p:sp>
    </p:spTree>
    <p:extLst>
      <p:ext uri="{BB962C8B-B14F-4D97-AF65-F5344CB8AC3E}">
        <p14:creationId xmlns:p14="http://schemas.microsoft.com/office/powerpoint/2010/main" val="2377687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33B2BA-04AF-43F1-A087-BDB701A7346C}" type="datetimeFigureOut">
              <a:rPr lang="en-US" smtClean="0"/>
              <a:t>4/12/19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C0B0C5-5072-4404-A27C-139FDB339D3F}" type="slidenum">
              <a:rPr lang="en-US" smtClean="0"/>
              <a:t>‹#›</a:t>
            </a:fld>
            <a:endParaRPr lang="en-US"/>
          </a:p>
        </p:txBody>
      </p:sp>
    </p:spTree>
    <p:extLst>
      <p:ext uri="{BB962C8B-B14F-4D97-AF65-F5344CB8AC3E}">
        <p14:creationId xmlns:p14="http://schemas.microsoft.com/office/powerpoint/2010/main" val="807420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33B2BA-04AF-43F1-A087-BDB701A7346C}" type="datetimeFigureOut">
              <a:rPr lang="en-US" smtClean="0"/>
              <a:t>4/12/19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C0B0C5-5072-4404-A27C-139FDB339D3F}" type="slidenum">
              <a:rPr lang="en-US" smtClean="0"/>
              <a:t>‹#›</a:t>
            </a:fld>
            <a:endParaRPr lang="en-US"/>
          </a:p>
        </p:txBody>
      </p:sp>
    </p:spTree>
    <p:extLst>
      <p:ext uri="{BB962C8B-B14F-4D97-AF65-F5344CB8AC3E}">
        <p14:creationId xmlns:p14="http://schemas.microsoft.com/office/powerpoint/2010/main" val="3791760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33B2BA-04AF-43F1-A087-BDB701A7346C}" type="datetimeFigureOut">
              <a:rPr lang="en-US" smtClean="0"/>
              <a:t>4/12/19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C0B0C5-5072-4404-A27C-139FDB339D3F}" type="slidenum">
              <a:rPr lang="en-US" smtClean="0"/>
              <a:t>‹#›</a:t>
            </a:fld>
            <a:endParaRPr lang="en-US"/>
          </a:p>
        </p:txBody>
      </p:sp>
    </p:spTree>
    <p:extLst>
      <p:ext uri="{BB962C8B-B14F-4D97-AF65-F5344CB8AC3E}">
        <p14:creationId xmlns:p14="http://schemas.microsoft.com/office/powerpoint/2010/main" val="9644102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33B2BA-04AF-43F1-A087-BDB701A7346C}" type="datetimeFigureOut">
              <a:rPr lang="en-US" smtClean="0"/>
              <a:t>4/12/19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C0B0C5-5072-4404-A27C-139FDB339D3F}" type="slidenum">
              <a:rPr lang="en-US" smtClean="0"/>
              <a:t>‹#›</a:t>
            </a:fld>
            <a:endParaRPr lang="en-US"/>
          </a:p>
        </p:txBody>
      </p:sp>
    </p:spTree>
    <p:extLst>
      <p:ext uri="{BB962C8B-B14F-4D97-AF65-F5344CB8AC3E}">
        <p14:creationId xmlns:p14="http://schemas.microsoft.com/office/powerpoint/2010/main" val="13564845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5733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2388" y="0"/>
            <a:ext cx="8471647" cy="6825457"/>
          </a:xfrm>
          <a:prstGeom prst="rect">
            <a:avLst/>
          </a:prstGeom>
        </p:spPr>
      </p:pic>
      <p:sp>
        <p:nvSpPr>
          <p:cNvPr id="3" name="Rectangle 2"/>
          <p:cNvSpPr/>
          <p:nvPr/>
        </p:nvSpPr>
        <p:spPr>
          <a:xfrm>
            <a:off x="1080655" y="602673"/>
            <a:ext cx="1641763" cy="56110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106405" y="5406887"/>
            <a:ext cx="4181212" cy="2385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82387" y="5877633"/>
            <a:ext cx="8623073" cy="98036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208492" y="4605130"/>
            <a:ext cx="2279525" cy="12399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 y="182067"/>
            <a:ext cx="8754035" cy="42060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32564" y="3362882"/>
            <a:ext cx="699279" cy="18117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473106" y="317374"/>
            <a:ext cx="735385" cy="184935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080655" y="4675022"/>
            <a:ext cx="795131" cy="1996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954394" y="1242051"/>
            <a:ext cx="795131" cy="1996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693430" y="4924772"/>
            <a:ext cx="705753" cy="2041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372602" y="3324469"/>
            <a:ext cx="795131" cy="1996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008706" y="4699412"/>
            <a:ext cx="795131" cy="1996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817390" y="1884082"/>
            <a:ext cx="795131" cy="1996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482702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2388" y="0"/>
            <a:ext cx="8471647" cy="6825457"/>
          </a:xfrm>
          <a:prstGeom prst="rect">
            <a:avLst/>
          </a:prstGeom>
        </p:spPr>
      </p:pic>
      <p:sp>
        <p:nvSpPr>
          <p:cNvPr id="3" name="Rectangle 2"/>
          <p:cNvSpPr/>
          <p:nvPr/>
        </p:nvSpPr>
        <p:spPr>
          <a:xfrm>
            <a:off x="1080655" y="602673"/>
            <a:ext cx="1641763" cy="56110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106405" y="5406887"/>
            <a:ext cx="4181212" cy="2385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82387" y="5877633"/>
            <a:ext cx="8623073" cy="98036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208492" y="4605130"/>
            <a:ext cx="2279525" cy="12399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 y="182067"/>
            <a:ext cx="8754035" cy="42060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32564" y="3362882"/>
            <a:ext cx="699279" cy="18117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473106" y="317374"/>
            <a:ext cx="735385" cy="184935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5026258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2388" y="0"/>
            <a:ext cx="8471647" cy="6825457"/>
          </a:xfrm>
          <a:prstGeom prst="rect">
            <a:avLst/>
          </a:prstGeom>
        </p:spPr>
      </p:pic>
      <p:sp>
        <p:nvSpPr>
          <p:cNvPr id="3" name="Rectangle 2"/>
          <p:cNvSpPr/>
          <p:nvPr/>
        </p:nvSpPr>
        <p:spPr>
          <a:xfrm>
            <a:off x="1080655" y="602673"/>
            <a:ext cx="1641763" cy="56110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106405" y="5406887"/>
            <a:ext cx="4181212" cy="2385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82387" y="5877633"/>
            <a:ext cx="8623073" cy="98036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208492" y="4605130"/>
            <a:ext cx="2279525" cy="12399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 y="182067"/>
            <a:ext cx="8754035" cy="42060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32564" y="3362882"/>
            <a:ext cx="699279" cy="18117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473106" y="317374"/>
            <a:ext cx="735385" cy="184935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038867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2388" y="0"/>
            <a:ext cx="8471647" cy="6825457"/>
          </a:xfrm>
          <a:prstGeom prst="rect">
            <a:avLst/>
          </a:prstGeom>
        </p:spPr>
      </p:pic>
      <p:sp>
        <p:nvSpPr>
          <p:cNvPr id="3" name="Rectangle 2"/>
          <p:cNvSpPr/>
          <p:nvPr/>
        </p:nvSpPr>
        <p:spPr>
          <a:xfrm>
            <a:off x="1080655" y="602673"/>
            <a:ext cx="1641763" cy="56110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106405" y="5406887"/>
            <a:ext cx="4181212" cy="2385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82387" y="5877633"/>
            <a:ext cx="8623073" cy="98036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208492" y="4605130"/>
            <a:ext cx="2279525" cy="12399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 y="182067"/>
            <a:ext cx="8754035" cy="42060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6587067" y="812800"/>
            <a:ext cx="1710266" cy="1303867"/>
            <a:chOff x="6587067" y="812800"/>
            <a:chExt cx="1710266" cy="1303867"/>
          </a:xfrm>
        </p:grpSpPr>
        <p:sp>
          <p:nvSpPr>
            <p:cNvPr id="10" name="Rectangle 9"/>
            <p:cNvSpPr/>
            <p:nvPr/>
          </p:nvSpPr>
          <p:spPr>
            <a:xfrm>
              <a:off x="6587067" y="812800"/>
              <a:ext cx="1710266" cy="1303867"/>
            </a:xfrm>
            <a:prstGeom prst="rect">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noFill/>
              </a:endParaRPr>
            </a:p>
          </p:txBody>
        </p:sp>
        <p:sp>
          <p:nvSpPr>
            <p:cNvPr id="11" name="TextBox 10"/>
            <p:cNvSpPr txBox="1"/>
            <p:nvPr/>
          </p:nvSpPr>
          <p:spPr>
            <a:xfrm>
              <a:off x="7196667" y="812800"/>
              <a:ext cx="543739" cy="369332"/>
            </a:xfrm>
            <a:prstGeom prst="rect">
              <a:avLst/>
            </a:prstGeom>
            <a:noFill/>
          </p:spPr>
          <p:txBody>
            <a:bodyPr wrap="none" rtlCol="0">
              <a:spAutoFit/>
            </a:bodyPr>
            <a:lstStyle/>
            <a:p>
              <a:r>
                <a:rPr lang="en-US" b="1" u="sng" dirty="0" smtClean="0"/>
                <a:t>Key</a:t>
              </a:r>
              <a:endParaRPr lang="en-US" b="1" u="sng" dirty="0"/>
            </a:p>
          </p:txBody>
        </p:sp>
        <p:pic>
          <p:nvPicPr>
            <p:cNvPr id="12" name="Picture 11"/>
            <p:cNvPicPr>
              <a:picLocks noChangeAspect="1"/>
            </p:cNvPicPr>
            <p:nvPr/>
          </p:nvPicPr>
          <p:blipFill>
            <a:blip r:embed="rId4"/>
            <a:stretch>
              <a:fillRect/>
            </a:stretch>
          </p:blipFill>
          <p:spPr>
            <a:xfrm>
              <a:off x="6828367" y="1672159"/>
              <a:ext cx="127000" cy="127000"/>
            </a:xfrm>
            <a:prstGeom prst="rect">
              <a:avLst/>
            </a:prstGeom>
          </p:spPr>
        </p:pic>
        <p:sp>
          <p:nvSpPr>
            <p:cNvPr id="13" name="TextBox 12"/>
            <p:cNvSpPr txBox="1"/>
            <p:nvPr/>
          </p:nvSpPr>
          <p:spPr>
            <a:xfrm>
              <a:off x="7010400" y="1524000"/>
              <a:ext cx="652643" cy="369332"/>
            </a:xfrm>
            <a:prstGeom prst="rect">
              <a:avLst/>
            </a:prstGeom>
            <a:noFill/>
          </p:spPr>
          <p:txBody>
            <a:bodyPr wrap="none" rtlCol="0">
              <a:spAutoFit/>
            </a:bodyPr>
            <a:lstStyle/>
            <a:p>
              <a:r>
                <a:rPr lang="en-US" b="1" dirty="0" smtClean="0">
                  <a:solidFill>
                    <a:srgbClr val="7BC40E"/>
                  </a:solidFill>
                </a:rPr>
                <a:t>2015</a:t>
              </a:r>
              <a:endParaRPr lang="en-US" b="1" dirty="0">
                <a:solidFill>
                  <a:srgbClr val="7BC40E"/>
                </a:solidFill>
              </a:endParaRPr>
            </a:p>
          </p:txBody>
        </p:sp>
        <p:sp>
          <p:nvSpPr>
            <p:cNvPr id="14" name="TextBox 13"/>
            <p:cNvSpPr txBox="1"/>
            <p:nvPr/>
          </p:nvSpPr>
          <p:spPr>
            <a:xfrm>
              <a:off x="7027334" y="1185333"/>
              <a:ext cx="652643" cy="369332"/>
            </a:xfrm>
            <a:prstGeom prst="rect">
              <a:avLst/>
            </a:prstGeom>
            <a:noFill/>
          </p:spPr>
          <p:txBody>
            <a:bodyPr wrap="none" rtlCol="0">
              <a:spAutoFit/>
            </a:bodyPr>
            <a:lstStyle/>
            <a:p>
              <a:r>
                <a:rPr lang="en-US" b="1" dirty="0" smtClean="0">
                  <a:solidFill>
                    <a:srgbClr val="3D3F48"/>
                  </a:solidFill>
                </a:rPr>
                <a:t>1980</a:t>
              </a:r>
              <a:endParaRPr lang="en-US" b="1" dirty="0">
                <a:solidFill>
                  <a:srgbClr val="3D3F48"/>
                </a:solidFill>
              </a:endParaRPr>
            </a:p>
          </p:txBody>
        </p:sp>
        <p:pic>
          <p:nvPicPr>
            <p:cNvPr id="15" name="Picture 14"/>
            <p:cNvPicPr>
              <a:picLocks noChangeAspect="1"/>
            </p:cNvPicPr>
            <p:nvPr/>
          </p:nvPicPr>
          <p:blipFill>
            <a:blip r:embed="rId5"/>
            <a:stretch>
              <a:fillRect/>
            </a:stretch>
          </p:blipFill>
          <p:spPr>
            <a:xfrm>
              <a:off x="6828367" y="1316567"/>
              <a:ext cx="127000" cy="127000"/>
            </a:xfrm>
            <a:prstGeom prst="rect">
              <a:avLst/>
            </a:prstGeom>
          </p:spPr>
        </p:pic>
      </p:grpSp>
    </p:spTree>
    <p:extLst>
      <p:ext uri="{BB962C8B-B14F-4D97-AF65-F5344CB8AC3E}">
        <p14:creationId xmlns:p14="http://schemas.microsoft.com/office/powerpoint/2010/main" val="63375875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2388" y="0"/>
            <a:ext cx="8471647" cy="6825457"/>
          </a:xfrm>
          <a:prstGeom prst="rect">
            <a:avLst/>
          </a:prstGeom>
        </p:spPr>
      </p:pic>
      <p:sp>
        <p:nvSpPr>
          <p:cNvPr id="3" name="Rectangle 2"/>
          <p:cNvSpPr/>
          <p:nvPr/>
        </p:nvSpPr>
        <p:spPr>
          <a:xfrm>
            <a:off x="1080655" y="602673"/>
            <a:ext cx="1641763" cy="56110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82387" y="5877633"/>
            <a:ext cx="8623073" cy="98036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208492" y="4605130"/>
            <a:ext cx="2279525" cy="12399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 y="182067"/>
            <a:ext cx="8754035" cy="42060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p:cNvGrpSpPr/>
          <p:nvPr/>
        </p:nvGrpSpPr>
        <p:grpSpPr>
          <a:xfrm>
            <a:off x="6587067" y="812800"/>
            <a:ext cx="1710266" cy="1303867"/>
            <a:chOff x="6587067" y="812800"/>
            <a:chExt cx="1710266" cy="1303867"/>
          </a:xfrm>
        </p:grpSpPr>
        <p:sp>
          <p:nvSpPr>
            <p:cNvPr id="16" name="Rectangle 15"/>
            <p:cNvSpPr/>
            <p:nvPr/>
          </p:nvSpPr>
          <p:spPr>
            <a:xfrm>
              <a:off x="6587067" y="812800"/>
              <a:ext cx="1710266" cy="1303867"/>
            </a:xfrm>
            <a:prstGeom prst="rect">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noFill/>
              </a:endParaRPr>
            </a:p>
          </p:txBody>
        </p:sp>
        <p:sp>
          <p:nvSpPr>
            <p:cNvPr id="17" name="TextBox 16"/>
            <p:cNvSpPr txBox="1"/>
            <p:nvPr/>
          </p:nvSpPr>
          <p:spPr>
            <a:xfrm>
              <a:off x="7196667" y="812800"/>
              <a:ext cx="543739" cy="369332"/>
            </a:xfrm>
            <a:prstGeom prst="rect">
              <a:avLst/>
            </a:prstGeom>
            <a:noFill/>
          </p:spPr>
          <p:txBody>
            <a:bodyPr wrap="none" rtlCol="0">
              <a:spAutoFit/>
            </a:bodyPr>
            <a:lstStyle/>
            <a:p>
              <a:r>
                <a:rPr lang="en-US" b="1" u="sng" dirty="0" smtClean="0"/>
                <a:t>Key</a:t>
              </a:r>
              <a:endParaRPr lang="en-US" b="1" u="sng" dirty="0"/>
            </a:p>
          </p:txBody>
        </p:sp>
        <p:pic>
          <p:nvPicPr>
            <p:cNvPr id="18" name="Picture 17"/>
            <p:cNvPicPr>
              <a:picLocks noChangeAspect="1"/>
            </p:cNvPicPr>
            <p:nvPr/>
          </p:nvPicPr>
          <p:blipFill>
            <a:blip r:embed="rId4"/>
            <a:stretch>
              <a:fillRect/>
            </a:stretch>
          </p:blipFill>
          <p:spPr>
            <a:xfrm>
              <a:off x="6828367" y="1672159"/>
              <a:ext cx="127000" cy="127000"/>
            </a:xfrm>
            <a:prstGeom prst="rect">
              <a:avLst/>
            </a:prstGeom>
          </p:spPr>
        </p:pic>
        <p:sp>
          <p:nvSpPr>
            <p:cNvPr id="19" name="TextBox 18"/>
            <p:cNvSpPr txBox="1"/>
            <p:nvPr/>
          </p:nvSpPr>
          <p:spPr>
            <a:xfrm>
              <a:off x="7010400" y="1524000"/>
              <a:ext cx="652643" cy="369332"/>
            </a:xfrm>
            <a:prstGeom prst="rect">
              <a:avLst/>
            </a:prstGeom>
            <a:noFill/>
          </p:spPr>
          <p:txBody>
            <a:bodyPr wrap="none" rtlCol="0">
              <a:spAutoFit/>
            </a:bodyPr>
            <a:lstStyle/>
            <a:p>
              <a:r>
                <a:rPr lang="en-US" b="1" dirty="0" smtClean="0">
                  <a:solidFill>
                    <a:srgbClr val="7BC40E"/>
                  </a:solidFill>
                </a:rPr>
                <a:t>2015</a:t>
              </a:r>
              <a:endParaRPr lang="en-US" b="1" dirty="0">
                <a:solidFill>
                  <a:srgbClr val="7BC40E"/>
                </a:solidFill>
              </a:endParaRPr>
            </a:p>
          </p:txBody>
        </p:sp>
        <p:sp>
          <p:nvSpPr>
            <p:cNvPr id="20" name="TextBox 19"/>
            <p:cNvSpPr txBox="1"/>
            <p:nvPr/>
          </p:nvSpPr>
          <p:spPr>
            <a:xfrm>
              <a:off x="7027334" y="1185333"/>
              <a:ext cx="652643" cy="369332"/>
            </a:xfrm>
            <a:prstGeom prst="rect">
              <a:avLst/>
            </a:prstGeom>
            <a:noFill/>
          </p:spPr>
          <p:txBody>
            <a:bodyPr wrap="none" rtlCol="0">
              <a:spAutoFit/>
            </a:bodyPr>
            <a:lstStyle/>
            <a:p>
              <a:r>
                <a:rPr lang="en-US" b="1" dirty="0" smtClean="0">
                  <a:solidFill>
                    <a:srgbClr val="3D3F48"/>
                  </a:solidFill>
                </a:rPr>
                <a:t>1980</a:t>
              </a:r>
              <a:endParaRPr lang="en-US" b="1" dirty="0">
                <a:solidFill>
                  <a:srgbClr val="3D3F48"/>
                </a:solidFill>
              </a:endParaRPr>
            </a:p>
          </p:txBody>
        </p:sp>
        <p:pic>
          <p:nvPicPr>
            <p:cNvPr id="21" name="Picture 20"/>
            <p:cNvPicPr>
              <a:picLocks noChangeAspect="1"/>
            </p:cNvPicPr>
            <p:nvPr/>
          </p:nvPicPr>
          <p:blipFill>
            <a:blip r:embed="rId5"/>
            <a:stretch>
              <a:fillRect/>
            </a:stretch>
          </p:blipFill>
          <p:spPr>
            <a:xfrm>
              <a:off x="6828367" y="1316567"/>
              <a:ext cx="127000" cy="127000"/>
            </a:xfrm>
            <a:prstGeom prst="rect">
              <a:avLst/>
            </a:prstGeom>
          </p:spPr>
        </p:pic>
      </p:grpSp>
    </p:spTree>
    <p:extLst>
      <p:ext uri="{BB962C8B-B14F-4D97-AF65-F5344CB8AC3E}">
        <p14:creationId xmlns:p14="http://schemas.microsoft.com/office/powerpoint/2010/main" val="132981922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2388" y="0"/>
            <a:ext cx="8471647" cy="6825457"/>
          </a:xfrm>
          <a:prstGeom prst="rect">
            <a:avLst/>
          </a:prstGeom>
        </p:spPr>
      </p:pic>
      <p:sp>
        <p:nvSpPr>
          <p:cNvPr id="3" name="Rectangle 2"/>
          <p:cNvSpPr/>
          <p:nvPr/>
        </p:nvSpPr>
        <p:spPr>
          <a:xfrm>
            <a:off x="1080655" y="602673"/>
            <a:ext cx="1641763" cy="56110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 y="182067"/>
            <a:ext cx="8754035" cy="42060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6587067" y="812800"/>
            <a:ext cx="1710266" cy="1303867"/>
            <a:chOff x="6587067" y="812800"/>
            <a:chExt cx="1710266" cy="1303867"/>
          </a:xfrm>
        </p:grpSpPr>
        <p:sp>
          <p:nvSpPr>
            <p:cNvPr id="9" name="Rectangle 8"/>
            <p:cNvSpPr/>
            <p:nvPr/>
          </p:nvSpPr>
          <p:spPr>
            <a:xfrm>
              <a:off x="6587067" y="812800"/>
              <a:ext cx="1710266" cy="1303867"/>
            </a:xfrm>
            <a:prstGeom prst="rect">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noFill/>
              </a:endParaRPr>
            </a:p>
          </p:txBody>
        </p:sp>
        <p:sp>
          <p:nvSpPr>
            <p:cNvPr id="10" name="TextBox 9"/>
            <p:cNvSpPr txBox="1"/>
            <p:nvPr/>
          </p:nvSpPr>
          <p:spPr>
            <a:xfrm>
              <a:off x="7196667" y="812800"/>
              <a:ext cx="543739" cy="369332"/>
            </a:xfrm>
            <a:prstGeom prst="rect">
              <a:avLst/>
            </a:prstGeom>
            <a:noFill/>
          </p:spPr>
          <p:txBody>
            <a:bodyPr wrap="none" rtlCol="0">
              <a:spAutoFit/>
            </a:bodyPr>
            <a:lstStyle/>
            <a:p>
              <a:r>
                <a:rPr lang="en-US" b="1" u="sng" dirty="0" smtClean="0"/>
                <a:t>Key</a:t>
              </a:r>
              <a:endParaRPr lang="en-US" b="1" u="sng" dirty="0"/>
            </a:p>
          </p:txBody>
        </p:sp>
        <p:pic>
          <p:nvPicPr>
            <p:cNvPr id="11" name="Picture 10"/>
            <p:cNvPicPr>
              <a:picLocks noChangeAspect="1"/>
            </p:cNvPicPr>
            <p:nvPr/>
          </p:nvPicPr>
          <p:blipFill>
            <a:blip r:embed="rId4"/>
            <a:stretch>
              <a:fillRect/>
            </a:stretch>
          </p:blipFill>
          <p:spPr>
            <a:xfrm>
              <a:off x="6828367" y="1672159"/>
              <a:ext cx="127000" cy="127000"/>
            </a:xfrm>
            <a:prstGeom prst="rect">
              <a:avLst/>
            </a:prstGeom>
          </p:spPr>
        </p:pic>
        <p:sp>
          <p:nvSpPr>
            <p:cNvPr id="12" name="TextBox 11"/>
            <p:cNvSpPr txBox="1"/>
            <p:nvPr/>
          </p:nvSpPr>
          <p:spPr>
            <a:xfrm>
              <a:off x="7010400" y="1524000"/>
              <a:ext cx="652643" cy="369332"/>
            </a:xfrm>
            <a:prstGeom prst="rect">
              <a:avLst/>
            </a:prstGeom>
            <a:noFill/>
          </p:spPr>
          <p:txBody>
            <a:bodyPr wrap="none" rtlCol="0">
              <a:spAutoFit/>
            </a:bodyPr>
            <a:lstStyle/>
            <a:p>
              <a:r>
                <a:rPr lang="en-US" b="1" dirty="0" smtClean="0">
                  <a:solidFill>
                    <a:srgbClr val="7BC40E"/>
                  </a:solidFill>
                </a:rPr>
                <a:t>2015</a:t>
              </a:r>
              <a:endParaRPr lang="en-US" b="1" dirty="0">
                <a:solidFill>
                  <a:srgbClr val="7BC40E"/>
                </a:solidFill>
              </a:endParaRPr>
            </a:p>
          </p:txBody>
        </p:sp>
        <p:sp>
          <p:nvSpPr>
            <p:cNvPr id="13" name="TextBox 12"/>
            <p:cNvSpPr txBox="1"/>
            <p:nvPr/>
          </p:nvSpPr>
          <p:spPr>
            <a:xfrm>
              <a:off x="7027334" y="1185333"/>
              <a:ext cx="652643" cy="369332"/>
            </a:xfrm>
            <a:prstGeom prst="rect">
              <a:avLst/>
            </a:prstGeom>
            <a:noFill/>
          </p:spPr>
          <p:txBody>
            <a:bodyPr wrap="none" rtlCol="0">
              <a:spAutoFit/>
            </a:bodyPr>
            <a:lstStyle/>
            <a:p>
              <a:r>
                <a:rPr lang="en-US" b="1" dirty="0" smtClean="0">
                  <a:solidFill>
                    <a:srgbClr val="3D3F48"/>
                  </a:solidFill>
                </a:rPr>
                <a:t>1980</a:t>
              </a:r>
              <a:endParaRPr lang="en-US" b="1" dirty="0">
                <a:solidFill>
                  <a:srgbClr val="3D3F48"/>
                </a:solidFill>
              </a:endParaRPr>
            </a:p>
          </p:txBody>
        </p:sp>
        <p:pic>
          <p:nvPicPr>
            <p:cNvPr id="14" name="Picture 13"/>
            <p:cNvPicPr>
              <a:picLocks noChangeAspect="1"/>
            </p:cNvPicPr>
            <p:nvPr/>
          </p:nvPicPr>
          <p:blipFill>
            <a:blip r:embed="rId5"/>
            <a:stretch>
              <a:fillRect/>
            </a:stretch>
          </p:blipFill>
          <p:spPr>
            <a:xfrm>
              <a:off x="6828367" y="1316567"/>
              <a:ext cx="127000" cy="127000"/>
            </a:xfrm>
            <a:prstGeom prst="rect">
              <a:avLst/>
            </a:prstGeom>
          </p:spPr>
        </p:pic>
      </p:grpSp>
    </p:spTree>
    <p:extLst>
      <p:ext uri="{BB962C8B-B14F-4D97-AF65-F5344CB8AC3E}">
        <p14:creationId xmlns:p14="http://schemas.microsoft.com/office/powerpoint/2010/main" val="64566373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2388" y="0"/>
            <a:ext cx="8471647" cy="6825457"/>
          </a:xfrm>
          <a:prstGeom prst="rect">
            <a:avLst/>
          </a:prstGeom>
        </p:spPr>
      </p:pic>
      <p:grpSp>
        <p:nvGrpSpPr>
          <p:cNvPr id="3" name="Group 2"/>
          <p:cNvGrpSpPr/>
          <p:nvPr/>
        </p:nvGrpSpPr>
        <p:grpSpPr>
          <a:xfrm>
            <a:off x="6587067" y="812800"/>
            <a:ext cx="1710266" cy="1303867"/>
            <a:chOff x="6587067" y="812800"/>
            <a:chExt cx="1710266" cy="1303867"/>
          </a:xfrm>
        </p:grpSpPr>
        <p:sp>
          <p:nvSpPr>
            <p:cNvPr id="4" name="Rectangle 3"/>
            <p:cNvSpPr/>
            <p:nvPr/>
          </p:nvSpPr>
          <p:spPr>
            <a:xfrm>
              <a:off x="6587067" y="812800"/>
              <a:ext cx="1710266" cy="1303867"/>
            </a:xfrm>
            <a:prstGeom prst="rect">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noFill/>
              </a:endParaRPr>
            </a:p>
          </p:txBody>
        </p:sp>
        <p:sp>
          <p:nvSpPr>
            <p:cNvPr id="5" name="TextBox 4"/>
            <p:cNvSpPr txBox="1"/>
            <p:nvPr/>
          </p:nvSpPr>
          <p:spPr>
            <a:xfrm>
              <a:off x="7196667" y="812800"/>
              <a:ext cx="543739" cy="369332"/>
            </a:xfrm>
            <a:prstGeom prst="rect">
              <a:avLst/>
            </a:prstGeom>
            <a:noFill/>
          </p:spPr>
          <p:txBody>
            <a:bodyPr wrap="none" rtlCol="0">
              <a:spAutoFit/>
            </a:bodyPr>
            <a:lstStyle/>
            <a:p>
              <a:r>
                <a:rPr lang="en-US" b="1" u="sng" dirty="0" smtClean="0"/>
                <a:t>Key</a:t>
              </a:r>
              <a:endParaRPr lang="en-US" b="1" u="sng" dirty="0"/>
            </a:p>
          </p:txBody>
        </p:sp>
        <p:pic>
          <p:nvPicPr>
            <p:cNvPr id="6" name="Picture 5"/>
            <p:cNvPicPr>
              <a:picLocks noChangeAspect="1"/>
            </p:cNvPicPr>
            <p:nvPr/>
          </p:nvPicPr>
          <p:blipFill>
            <a:blip r:embed="rId4"/>
            <a:stretch>
              <a:fillRect/>
            </a:stretch>
          </p:blipFill>
          <p:spPr>
            <a:xfrm>
              <a:off x="6828367" y="1672159"/>
              <a:ext cx="127000" cy="127000"/>
            </a:xfrm>
            <a:prstGeom prst="rect">
              <a:avLst/>
            </a:prstGeom>
          </p:spPr>
        </p:pic>
        <p:sp>
          <p:nvSpPr>
            <p:cNvPr id="7" name="TextBox 6"/>
            <p:cNvSpPr txBox="1"/>
            <p:nvPr/>
          </p:nvSpPr>
          <p:spPr>
            <a:xfrm>
              <a:off x="7010400" y="1524000"/>
              <a:ext cx="652643" cy="369332"/>
            </a:xfrm>
            <a:prstGeom prst="rect">
              <a:avLst/>
            </a:prstGeom>
            <a:noFill/>
          </p:spPr>
          <p:txBody>
            <a:bodyPr wrap="none" rtlCol="0">
              <a:spAutoFit/>
            </a:bodyPr>
            <a:lstStyle/>
            <a:p>
              <a:r>
                <a:rPr lang="en-US" b="1" dirty="0" smtClean="0">
                  <a:solidFill>
                    <a:srgbClr val="7BC40E"/>
                  </a:solidFill>
                </a:rPr>
                <a:t>2015</a:t>
              </a:r>
              <a:endParaRPr lang="en-US" b="1" dirty="0">
                <a:solidFill>
                  <a:srgbClr val="7BC40E"/>
                </a:solidFill>
              </a:endParaRPr>
            </a:p>
          </p:txBody>
        </p:sp>
        <p:sp>
          <p:nvSpPr>
            <p:cNvPr id="8" name="TextBox 7"/>
            <p:cNvSpPr txBox="1"/>
            <p:nvPr/>
          </p:nvSpPr>
          <p:spPr>
            <a:xfrm>
              <a:off x="7027334" y="1185333"/>
              <a:ext cx="652643" cy="369332"/>
            </a:xfrm>
            <a:prstGeom prst="rect">
              <a:avLst/>
            </a:prstGeom>
            <a:noFill/>
          </p:spPr>
          <p:txBody>
            <a:bodyPr wrap="none" rtlCol="0">
              <a:spAutoFit/>
            </a:bodyPr>
            <a:lstStyle/>
            <a:p>
              <a:r>
                <a:rPr lang="en-US" b="1" dirty="0" smtClean="0">
                  <a:solidFill>
                    <a:srgbClr val="3D3F48"/>
                  </a:solidFill>
                </a:rPr>
                <a:t>1980</a:t>
              </a:r>
              <a:endParaRPr lang="en-US" b="1" dirty="0">
                <a:solidFill>
                  <a:srgbClr val="3D3F48"/>
                </a:solidFill>
              </a:endParaRPr>
            </a:p>
          </p:txBody>
        </p:sp>
        <p:pic>
          <p:nvPicPr>
            <p:cNvPr id="9" name="Picture 8"/>
            <p:cNvPicPr>
              <a:picLocks noChangeAspect="1"/>
            </p:cNvPicPr>
            <p:nvPr/>
          </p:nvPicPr>
          <p:blipFill>
            <a:blip r:embed="rId5"/>
            <a:stretch>
              <a:fillRect/>
            </a:stretch>
          </p:blipFill>
          <p:spPr>
            <a:xfrm>
              <a:off x="6828367" y="1316567"/>
              <a:ext cx="127000" cy="127000"/>
            </a:xfrm>
            <a:prstGeom prst="rect">
              <a:avLst/>
            </a:prstGeom>
          </p:spPr>
        </p:pic>
      </p:grpSp>
    </p:spTree>
    <p:extLst>
      <p:ext uri="{BB962C8B-B14F-4D97-AF65-F5344CB8AC3E}">
        <p14:creationId xmlns:p14="http://schemas.microsoft.com/office/powerpoint/2010/main" val="346363443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2" y="0"/>
            <a:ext cx="9315451" cy="828675"/>
          </a:xfrm>
        </p:spPr>
        <p:txBody>
          <a:bodyPr>
            <a:normAutofit fontScale="90000"/>
          </a:bodyPr>
          <a:lstStyle/>
          <a:p>
            <a:pPr algn="ctr"/>
            <a:r>
              <a:rPr lang="en-US" sz="3800" dirty="0" smtClean="0"/>
              <a:t>Storyboard – Incarcerated for Drug Offenses</a:t>
            </a:r>
            <a:endParaRPr lang="en-US" sz="3800" dirty="0"/>
          </a:p>
        </p:txBody>
      </p:sp>
      <p:pic>
        <p:nvPicPr>
          <p:cNvPr id="3" name="Picture 2"/>
          <p:cNvPicPr>
            <a:picLocks noChangeAspect="1"/>
          </p:cNvPicPr>
          <p:nvPr/>
        </p:nvPicPr>
        <p:blipFill rotWithShape="1">
          <a:blip r:embed="rId3"/>
          <a:srcRect b="53900"/>
          <a:stretch/>
        </p:blipFill>
        <p:spPr>
          <a:xfrm>
            <a:off x="42862" y="862006"/>
            <a:ext cx="9058275" cy="2195519"/>
          </a:xfrm>
          <a:prstGeom prst="rect">
            <a:avLst/>
          </a:prstGeom>
        </p:spPr>
      </p:pic>
      <p:pic>
        <p:nvPicPr>
          <p:cNvPr id="4" name="Picture 3"/>
          <p:cNvPicPr>
            <a:picLocks noChangeAspect="1"/>
          </p:cNvPicPr>
          <p:nvPr/>
        </p:nvPicPr>
        <p:blipFill rotWithShape="1">
          <a:blip r:embed="rId3"/>
          <a:srcRect t="54300"/>
          <a:stretch/>
        </p:blipFill>
        <p:spPr>
          <a:xfrm>
            <a:off x="42862" y="3829052"/>
            <a:ext cx="9058275" cy="2176455"/>
          </a:xfrm>
          <a:prstGeom prst="rect">
            <a:avLst/>
          </a:prstGeom>
        </p:spPr>
      </p:pic>
      <p:sp>
        <p:nvSpPr>
          <p:cNvPr id="5" name="TextBox 4"/>
          <p:cNvSpPr txBox="1"/>
          <p:nvPr/>
        </p:nvSpPr>
        <p:spPr>
          <a:xfrm>
            <a:off x="42862" y="6043681"/>
            <a:ext cx="2800351" cy="646331"/>
          </a:xfrm>
          <a:prstGeom prst="rect">
            <a:avLst/>
          </a:prstGeom>
          <a:noFill/>
        </p:spPr>
        <p:txBody>
          <a:bodyPr wrap="square" rtlCol="0">
            <a:spAutoFit/>
          </a:bodyPr>
          <a:lstStyle/>
          <a:p>
            <a:pPr algn="ctr"/>
            <a:r>
              <a:rPr lang="en-US" dirty="0" smtClean="0"/>
              <a:t>4)  Reveal </a:t>
            </a:r>
            <a:r>
              <a:rPr lang="en-US" i="1" dirty="0" smtClean="0"/>
              <a:t>x</a:t>
            </a:r>
            <a:r>
              <a:rPr lang="en-US" dirty="0" smtClean="0"/>
              <a:t>-axis, labels of bars.</a:t>
            </a:r>
            <a:endParaRPr lang="en-US" dirty="0"/>
          </a:p>
        </p:txBody>
      </p:sp>
      <p:sp>
        <p:nvSpPr>
          <p:cNvPr id="6" name="TextBox 5"/>
          <p:cNvSpPr txBox="1"/>
          <p:nvPr/>
        </p:nvSpPr>
        <p:spPr>
          <a:xfrm>
            <a:off x="3171823" y="3098380"/>
            <a:ext cx="2800351" cy="369332"/>
          </a:xfrm>
          <a:prstGeom prst="rect">
            <a:avLst/>
          </a:prstGeom>
          <a:noFill/>
        </p:spPr>
        <p:txBody>
          <a:bodyPr wrap="square" rtlCol="0">
            <a:spAutoFit/>
          </a:bodyPr>
          <a:lstStyle/>
          <a:p>
            <a:pPr algn="ctr"/>
            <a:r>
              <a:rPr lang="en-US" dirty="0"/>
              <a:t>2</a:t>
            </a:r>
            <a:r>
              <a:rPr lang="en-US" dirty="0" smtClean="0"/>
              <a:t>)  Reveal value of bars.</a:t>
            </a:r>
            <a:endParaRPr lang="en-US" dirty="0"/>
          </a:p>
        </p:txBody>
      </p:sp>
      <p:sp>
        <p:nvSpPr>
          <p:cNvPr id="7" name="TextBox 6"/>
          <p:cNvSpPr txBox="1"/>
          <p:nvPr/>
        </p:nvSpPr>
        <p:spPr>
          <a:xfrm>
            <a:off x="6300784" y="3098380"/>
            <a:ext cx="2800351" cy="369332"/>
          </a:xfrm>
          <a:prstGeom prst="rect">
            <a:avLst/>
          </a:prstGeom>
          <a:noFill/>
        </p:spPr>
        <p:txBody>
          <a:bodyPr wrap="square" rtlCol="0">
            <a:spAutoFit/>
          </a:bodyPr>
          <a:lstStyle/>
          <a:p>
            <a:pPr algn="ctr"/>
            <a:r>
              <a:rPr lang="en-US" dirty="0" smtClean="0"/>
              <a:t>3)  Reveal years of bars.</a:t>
            </a:r>
            <a:endParaRPr lang="en-US" dirty="0"/>
          </a:p>
        </p:txBody>
      </p:sp>
      <p:sp>
        <p:nvSpPr>
          <p:cNvPr id="8" name="TextBox 7"/>
          <p:cNvSpPr txBox="1"/>
          <p:nvPr/>
        </p:nvSpPr>
        <p:spPr>
          <a:xfrm>
            <a:off x="42862" y="3113012"/>
            <a:ext cx="2800351" cy="646331"/>
          </a:xfrm>
          <a:prstGeom prst="rect">
            <a:avLst/>
          </a:prstGeom>
          <a:noFill/>
        </p:spPr>
        <p:txBody>
          <a:bodyPr wrap="square" rtlCol="0">
            <a:spAutoFit/>
          </a:bodyPr>
          <a:lstStyle/>
          <a:p>
            <a:pPr algn="ctr"/>
            <a:r>
              <a:rPr lang="en-US" dirty="0" smtClean="0"/>
              <a:t>1)  Notice &amp; Wonder.  Double bars.</a:t>
            </a:r>
            <a:endParaRPr lang="en-US" dirty="0"/>
          </a:p>
        </p:txBody>
      </p:sp>
      <p:sp>
        <p:nvSpPr>
          <p:cNvPr id="9" name="TextBox 8"/>
          <p:cNvSpPr txBox="1"/>
          <p:nvPr/>
        </p:nvSpPr>
        <p:spPr>
          <a:xfrm>
            <a:off x="3171822" y="6043680"/>
            <a:ext cx="2800351" cy="646331"/>
          </a:xfrm>
          <a:prstGeom prst="rect">
            <a:avLst/>
          </a:prstGeom>
          <a:noFill/>
        </p:spPr>
        <p:txBody>
          <a:bodyPr wrap="square" rtlCol="0">
            <a:spAutoFit/>
          </a:bodyPr>
          <a:lstStyle/>
          <a:p>
            <a:pPr algn="ctr"/>
            <a:r>
              <a:rPr lang="en-US" dirty="0"/>
              <a:t>5</a:t>
            </a:r>
            <a:r>
              <a:rPr lang="en-US" dirty="0" smtClean="0"/>
              <a:t>)  Reveal source.  Predict title.</a:t>
            </a:r>
            <a:endParaRPr lang="en-US" dirty="0"/>
          </a:p>
        </p:txBody>
      </p:sp>
      <p:sp>
        <p:nvSpPr>
          <p:cNvPr id="10" name="TextBox 9"/>
          <p:cNvSpPr txBox="1"/>
          <p:nvPr/>
        </p:nvSpPr>
        <p:spPr>
          <a:xfrm>
            <a:off x="6300782" y="6043680"/>
            <a:ext cx="2800351" cy="646331"/>
          </a:xfrm>
          <a:prstGeom prst="rect">
            <a:avLst/>
          </a:prstGeom>
          <a:noFill/>
        </p:spPr>
        <p:txBody>
          <a:bodyPr wrap="square" rtlCol="0">
            <a:spAutoFit/>
          </a:bodyPr>
          <a:lstStyle/>
          <a:p>
            <a:pPr algn="ctr"/>
            <a:r>
              <a:rPr lang="en-US" dirty="0"/>
              <a:t>6</a:t>
            </a:r>
            <a:r>
              <a:rPr lang="en-US" dirty="0" smtClean="0"/>
              <a:t>)  Reveal all.  Describe the differences in words.</a:t>
            </a:r>
            <a:endParaRPr lang="en-US" dirty="0"/>
          </a:p>
        </p:txBody>
      </p:sp>
    </p:spTree>
    <p:extLst>
      <p:ext uri="{BB962C8B-B14F-4D97-AF65-F5344CB8AC3E}">
        <p14:creationId xmlns:p14="http://schemas.microsoft.com/office/powerpoint/2010/main" val="285471356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TotalTime>
  <Words>520</Words>
  <Application>Microsoft Macintosh PowerPoint</Application>
  <PresentationFormat>On-screen Show (4:3)</PresentationFormat>
  <Paragraphs>61</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Storyboard – Incarcerated for Drug Offenses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Connie Rivera</dc:creator>
  <cp:lastModifiedBy>Jenna Laib</cp:lastModifiedBy>
  <cp:revision>3</cp:revision>
  <dcterms:created xsi:type="dcterms:W3CDTF">2019-04-11T14:34:03Z</dcterms:created>
  <dcterms:modified xsi:type="dcterms:W3CDTF">2019-04-12T16:52:35Z</dcterms:modified>
</cp:coreProperties>
</file>