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1" d="100"/>
          <a:sy n="71" d="100"/>
        </p:scale>
        <p:origin x="1296"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BBEAFD-014A-45F5-A610-2BC921C8C4CA}" type="datetimeFigureOut">
              <a:rPr lang="en-US" smtClean="0"/>
              <a:t>4/12/2019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0364B4-0213-4B8A-BC51-805C9C993F66}" type="slidenum">
              <a:rPr lang="en-US" smtClean="0"/>
              <a:t>‹#›</a:t>
            </a:fld>
            <a:endParaRPr lang="en-US"/>
          </a:p>
        </p:txBody>
      </p:sp>
    </p:spTree>
    <p:extLst>
      <p:ext uri="{BB962C8B-B14F-4D97-AF65-F5344CB8AC3E}">
        <p14:creationId xmlns:p14="http://schemas.microsoft.com/office/powerpoint/2010/main" val="41729383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Prep:</a:t>
            </a:r>
            <a:endParaRPr lang="en-US" dirty="0"/>
          </a:p>
          <a:p>
            <a:r>
              <a:rPr lang="en-US" dirty="0"/>
              <a:t>Print one graph for each pair of students.  Cut out the bar categories individually, remove the subtitle, and take out the circle graph.  Save all the pieces.</a:t>
            </a:r>
          </a:p>
          <a:p>
            <a:endParaRPr lang="en-US" b="1" dirty="0"/>
          </a:p>
          <a:p>
            <a:r>
              <a:rPr lang="en-US" b="1" dirty="0"/>
              <a:t>To Use with Students:</a:t>
            </a:r>
            <a:endParaRPr lang="en-US" dirty="0"/>
          </a:p>
          <a:p>
            <a:r>
              <a:rPr lang="en-US" dirty="0"/>
              <a:t>1.  Give students just the strips of the category labels and ask pairs of students to put the categories in a column from most objectionable (top) to least objectionable (bottom).</a:t>
            </a:r>
          </a:p>
          <a:p>
            <a:endParaRPr lang="en-US" dirty="0"/>
          </a:p>
        </p:txBody>
      </p:sp>
      <p:sp>
        <p:nvSpPr>
          <p:cNvPr id="4" name="Slide Number Placeholder 3"/>
          <p:cNvSpPr>
            <a:spLocks noGrp="1"/>
          </p:cNvSpPr>
          <p:nvPr>
            <p:ph type="sldNum" sz="quarter" idx="10"/>
          </p:nvPr>
        </p:nvSpPr>
        <p:spPr/>
        <p:txBody>
          <a:bodyPr/>
          <a:lstStyle/>
          <a:p>
            <a:fld id="{F74815DD-1FC4-437B-AA94-BE9F5FF3277C}" type="slidenum">
              <a:rPr lang="en-US" smtClean="0"/>
              <a:t>2</a:t>
            </a:fld>
            <a:endParaRPr lang="en-US"/>
          </a:p>
        </p:txBody>
      </p:sp>
    </p:spTree>
    <p:extLst>
      <p:ext uri="{BB962C8B-B14F-4D97-AF65-F5344CB8AC3E}">
        <p14:creationId xmlns:p14="http://schemas.microsoft.com/office/powerpoint/2010/main" val="12307362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Pass out the title and bars of the graph.  Let students decide which offense could go with each bar.  Address the meaning of the word ‘prison’ found in the title (longer term and federal, see source).  State that the top category is Drug offenses.</a:t>
            </a:r>
          </a:p>
          <a:p>
            <a:r>
              <a:rPr lang="en-US" dirty="0"/>
              <a:t> </a:t>
            </a:r>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F74815DD-1FC4-437B-AA94-BE9F5FF3277C}" type="slidenum">
              <a:rPr lang="en-US" smtClean="0"/>
              <a:t>3</a:t>
            </a:fld>
            <a:endParaRPr lang="en-US"/>
          </a:p>
        </p:txBody>
      </p:sp>
    </p:spTree>
    <p:extLst>
      <p:ext uri="{BB962C8B-B14F-4D97-AF65-F5344CB8AC3E}">
        <p14:creationId xmlns:p14="http://schemas.microsoft.com/office/powerpoint/2010/main" val="18353825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Give pairs a blank piece of paper.  “One missing piece is a circle graph.  Sketch a circle graph using this same data to show two categories:  1. drug offenses, and 2. all other offenses combined.”  Follow up by asking what the whole is (total prison population).  Address misconceptions.  If needed, ask students to cut out all the bars and tape them end to end to form a circle, and then create a circle graph.  Ask for descriptions of the size of ‘drug offenses’ in relation to the whole; give the subtitle.  </a:t>
            </a:r>
          </a:p>
        </p:txBody>
      </p:sp>
      <p:sp>
        <p:nvSpPr>
          <p:cNvPr id="4" name="Slide Number Placeholder 3"/>
          <p:cNvSpPr>
            <a:spLocks noGrp="1"/>
          </p:cNvSpPr>
          <p:nvPr>
            <p:ph type="sldNum" sz="quarter" idx="10"/>
          </p:nvPr>
        </p:nvSpPr>
        <p:spPr/>
        <p:txBody>
          <a:bodyPr/>
          <a:lstStyle/>
          <a:p>
            <a:fld id="{F74815DD-1FC4-437B-AA94-BE9F5FF3277C}" type="slidenum">
              <a:rPr lang="en-US" smtClean="0"/>
              <a:t>4</a:t>
            </a:fld>
            <a:endParaRPr lang="en-US"/>
          </a:p>
        </p:txBody>
      </p:sp>
    </p:spTree>
    <p:extLst>
      <p:ext uri="{BB962C8B-B14F-4D97-AF65-F5344CB8AC3E}">
        <p14:creationId xmlns:p14="http://schemas.microsoft.com/office/powerpoint/2010/main" val="6839776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Reveal the full original graph and allow students to shuffle their bar graph categories to match.  Discuss points of surprise.</a:t>
            </a:r>
          </a:p>
        </p:txBody>
      </p:sp>
      <p:sp>
        <p:nvSpPr>
          <p:cNvPr id="4" name="Slide Number Placeholder 3"/>
          <p:cNvSpPr>
            <a:spLocks noGrp="1"/>
          </p:cNvSpPr>
          <p:nvPr>
            <p:ph type="sldNum" sz="quarter" idx="10"/>
          </p:nvPr>
        </p:nvSpPr>
        <p:spPr/>
        <p:txBody>
          <a:bodyPr/>
          <a:lstStyle/>
          <a:p>
            <a:fld id="{F74815DD-1FC4-437B-AA94-BE9F5FF3277C}" type="slidenum">
              <a:rPr lang="en-US" smtClean="0"/>
              <a:t>5</a:t>
            </a:fld>
            <a:endParaRPr lang="en-US"/>
          </a:p>
        </p:txBody>
      </p:sp>
    </p:spTree>
    <p:extLst>
      <p:ext uri="{BB962C8B-B14F-4D97-AF65-F5344CB8AC3E}">
        <p14:creationId xmlns:p14="http://schemas.microsoft.com/office/powerpoint/2010/main" val="4636841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Ask each pair to discuss and then write down as many comparison statements as they can.  Allow additive and any other reasoning that comes out.  Offer a few words/phrases as scaffolding to include statements using multiplicative reasoning.  [double, triple, __ times as many as, __ times more than, __ times greater than, etc.]</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F74815DD-1FC4-437B-AA94-BE9F5FF3277C}" type="slidenum">
              <a:rPr lang="en-US" smtClean="0"/>
              <a:t>6</a:t>
            </a:fld>
            <a:endParaRPr lang="en-US"/>
          </a:p>
        </p:txBody>
      </p:sp>
    </p:spTree>
    <p:extLst>
      <p:ext uri="{BB962C8B-B14F-4D97-AF65-F5344CB8AC3E}">
        <p14:creationId xmlns:p14="http://schemas.microsoft.com/office/powerpoint/2010/main" val="21792529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604CA64-E264-442E-8293-6F096B5726F6}" type="datetimeFigureOut">
              <a:rPr lang="en-US" smtClean="0"/>
              <a:t>4/12/2019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C07316-8703-49A9-88CB-C4A1920188AF}" type="slidenum">
              <a:rPr lang="en-US" smtClean="0"/>
              <a:t>‹#›</a:t>
            </a:fld>
            <a:endParaRPr lang="en-US"/>
          </a:p>
        </p:txBody>
      </p:sp>
    </p:spTree>
    <p:extLst>
      <p:ext uri="{BB962C8B-B14F-4D97-AF65-F5344CB8AC3E}">
        <p14:creationId xmlns:p14="http://schemas.microsoft.com/office/powerpoint/2010/main" val="5045059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604CA64-E264-442E-8293-6F096B5726F6}" type="datetimeFigureOut">
              <a:rPr lang="en-US" smtClean="0"/>
              <a:t>4/12/2019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C07316-8703-49A9-88CB-C4A1920188AF}" type="slidenum">
              <a:rPr lang="en-US" smtClean="0"/>
              <a:t>‹#›</a:t>
            </a:fld>
            <a:endParaRPr lang="en-US"/>
          </a:p>
        </p:txBody>
      </p:sp>
    </p:spTree>
    <p:extLst>
      <p:ext uri="{BB962C8B-B14F-4D97-AF65-F5344CB8AC3E}">
        <p14:creationId xmlns:p14="http://schemas.microsoft.com/office/powerpoint/2010/main" val="8294587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604CA64-E264-442E-8293-6F096B5726F6}" type="datetimeFigureOut">
              <a:rPr lang="en-US" smtClean="0"/>
              <a:t>4/12/2019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C07316-8703-49A9-88CB-C4A1920188AF}" type="slidenum">
              <a:rPr lang="en-US" smtClean="0"/>
              <a:t>‹#›</a:t>
            </a:fld>
            <a:endParaRPr lang="en-US"/>
          </a:p>
        </p:txBody>
      </p:sp>
    </p:spTree>
    <p:extLst>
      <p:ext uri="{BB962C8B-B14F-4D97-AF65-F5344CB8AC3E}">
        <p14:creationId xmlns:p14="http://schemas.microsoft.com/office/powerpoint/2010/main" val="1465951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604CA64-E264-442E-8293-6F096B5726F6}" type="datetimeFigureOut">
              <a:rPr lang="en-US" smtClean="0"/>
              <a:t>4/12/2019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C07316-8703-49A9-88CB-C4A1920188AF}" type="slidenum">
              <a:rPr lang="en-US" smtClean="0"/>
              <a:t>‹#›</a:t>
            </a:fld>
            <a:endParaRPr lang="en-US"/>
          </a:p>
        </p:txBody>
      </p:sp>
    </p:spTree>
    <p:extLst>
      <p:ext uri="{BB962C8B-B14F-4D97-AF65-F5344CB8AC3E}">
        <p14:creationId xmlns:p14="http://schemas.microsoft.com/office/powerpoint/2010/main" val="20014805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604CA64-E264-442E-8293-6F096B5726F6}" type="datetimeFigureOut">
              <a:rPr lang="en-US" smtClean="0"/>
              <a:t>4/12/2019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C07316-8703-49A9-88CB-C4A1920188AF}" type="slidenum">
              <a:rPr lang="en-US" smtClean="0"/>
              <a:t>‹#›</a:t>
            </a:fld>
            <a:endParaRPr lang="en-US"/>
          </a:p>
        </p:txBody>
      </p:sp>
    </p:spTree>
    <p:extLst>
      <p:ext uri="{BB962C8B-B14F-4D97-AF65-F5344CB8AC3E}">
        <p14:creationId xmlns:p14="http://schemas.microsoft.com/office/powerpoint/2010/main" val="1507530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604CA64-E264-442E-8293-6F096B5726F6}" type="datetimeFigureOut">
              <a:rPr lang="en-US" smtClean="0"/>
              <a:t>4/12/2019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C07316-8703-49A9-88CB-C4A1920188AF}" type="slidenum">
              <a:rPr lang="en-US" smtClean="0"/>
              <a:t>‹#›</a:t>
            </a:fld>
            <a:endParaRPr lang="en-US"/>
          </a:p>
        </p:txBody>
      </p:sp>
    </p:spTree>
    <p:extLst>
      <p:ext uri="{BB962C8B-B14F-4D97-AF65-F5344CB8AC3E}">
        <p14:creationId xmlns:p14="http://schemas.microsoft.com/office/powerpoint/2010/main" val="1146492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604CA64-E264-442E-8293-6F096B5726F6}" type="datetimeFigureOut">
              <a:rPr lang="en-US" smtClean="0"/>
              <a:t>4/12/2019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FC07316-8703-49A9-88CB-C4A1920188AF}" type="slidenum">
              <a:rPr lang="en-US" smtClean="0"/>
              <a:t>‹#›</a:t>
            </a:fld>
            <a:endParaRPr lang="en-US"/>
          </a:p>
        </p:txBody>
      </p:sp>
    </p:spTree>
    <p:extLst>
      <p:ext uri="{BB962C8B-B14F-4D97-AF65-F5344CB8AC3E}">
        <p14:creationId xmlns:p14="http://schemas.microsoft.com/office/powerpoint/2010/main" val="11425886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604CA64-E264-442E-8293-6F096B5726F6}" type="datetimeFigureOut">
              <a:rPr lang="en-US" smtClean="0"/>
              <a:t>4/12/2019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FC07316-8703-49A9-88CB-C4A1920188AF}" type="slidenum">
              <a:rPr lang="en-US" smtClean="0"/>
              <a:t>‹#›</a:t>
            </a:fld>
            <a:endParaRPr lang="en-US"/>
          </a:p>
        </p:txBody>
      </p:sp>
    </p:spTree>
    <p:extLst>
      <p:ext uri="{BB962C8B-B14F-4D97-AF65-F5344CB8AC3E}">
        <p14:creationId xmlns:p14="http://schemas.microsoft.com/office/powerpoint/2010/main" val="17113200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04CA64-E264-442E-8293-6F096B5726F6}" type="datetimeFigureOut">
              <a:rPr lang="en-US" smtClean="0"/>
              <a:t>4/12/2019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FC07316-8703-49A9-88CB-C4A1920188AF}" type="slidenum">
              <a:rPr lang="en-US" smtClean="0"/>
              <a:t>‹#›</a:t>
            </a:fld>
            <a:endParaRPr lang="en-US"/>
          </a:p>
        </p:txBody>
      </p:sp>
    </p:spTree>
    <p:extLst>
      <p:ext uri="{BB962C8B-B14F-4D97-AF65-F5344CB8AC3E}">
        <p14:creationId xmlns:p14="http://schemas.microsoft.com/office/powerpoint/2010/main" val="2370492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04CA64-E264-442E-8293-6F096B5726F6}" type="datetimeFigureOut">
              <a:rPr lang="en-US" smtClean="0"/>
              <a:t>4/12/2019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C07316-8703-49A9-88CB-C4A1920188AF}" type="slidenum">
              <a:rPr lang="en-US" smtClean="0"/>
              <a:t>‹#›</a:t>
            </a:fld>
            <a:endParaRPr lang="en-US"/>
          </a:p>
        </p:txBody>
      </p:sp>
    </p:spTree>
    <p:extLst>
      <p:ext uri="{BB962C8B-B14F-4D97-AF65-F5344CB8AC3E}">
        <p14:creationId xmlns:p14="http://schemas.microsoft.com/office/powerpoint/2010/main" val="37885124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04CA64-E264-442E-8293-6F096B5726F6}" type="datetimeFigureOut">
              <a:rPr lang="en-US" smtClean="0"/>
              <a:t>4/12/2019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C07316-8703-49A9-88CB-C4A1920188AF}" type="slidenum">
              <a:rPr lang="en-US" smtClean="0"/>
              <a:t>‹#›</a:t>
            </a:fld>
            <a:endParaRPr lang="en-US"/>
          </a:p>
        </p:txBody>
      </p:sp>
    </p:spTree>
    <p:extLst>
      <p:ext uri="{BB962C8B-B14F-4D97-AF65-F5344CB8AC3E}">
        <p14:creationId xmlns:p14="http://schemas.microsoft.com/office/powerpoint/2010/main" val="10002531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04CA64-E264-442E-8293-6F096B5726F6}" type="datetimeFigureOut">
              <a:rPr lang="en-US" smtClean="0"/>
              <a:t>4/12/2019</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C07316-8703-49A9-88CB-C4A1920188AF}" type="slidenum">
              <a:rPr lang="en-US" smtClean="0"/>
              <a:t>‹#›</a:t>
            </a:fld>
            <a:endParaRPr lang="en-US"/>
          </a:p>
        </p:txBody>
      </p:sp>
    </p:spTree>
    <p:extLst>
      <p:ext uri="{BB962C8B-B14F-4D97-AF65-F5344CB8AC3E}">
        <p14:creationId xmlns:p14="http://schemas.microsoft.com/office/powerpoint/2010/main" val="30774785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r>
              <a:rPr lang="en-US" dirty="0" smtClean="0"/>
              <a:t>This is for use with teachers to support the paper-based activity.  Use paper with students.</a:t>
            </a:r>
            <a:endParaRPr lang="en-US" dirty="0"/>
          </a:p>
        </p:txBody>
      </p:sp>
    </p:spTree>
    <p:extLst>
      <p:ext uri="{BB962C8B-B14F-4D97-AF65-F5344CB8AC3E}">
        <p14:creationId xmlns:p14="http://schemas.microsoft.com/office/powerpoint/2010/main" val="13097871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673817"/>
            <a:ext cx="2324746" cy="420004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5563892" y="2120685"/>
            <a:ext cx="3143573" cy="358269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1620982" y="644236"/>
            <a:ext cx="5798127" cy="5509200"/>
          </a:xfrm>
          <a:prstGeom prst="rect">
            <a:avLst/>
          </a:prstGeom>
          <a:noFill/>
        </p:spPr>
        <p:txBody>
          <a:bodyPr wrap="square" rtlCol="0">
            <a:spAutoFit/>
          </a:bodyPr>
          <a:lstStyle/>
          <a:p>
            <a:r>
              <a:rPr lang="en-US" sz="4400" dirty="0" smtClean="0"/>
              <a:t>Most objectionable</a:t>
            </a:r>
          </a:p>
          <a:p>
            <a:endParaRPr lang="en-US" sz="4400" dirty="0" smtClean="0"/>
          </a:p>
          <a:p>
            <a:endParaRPr lang="en-US" sz="4400" dirty="0"/>
          </a:p>
          <a:p>
            <a:endParaRPr lang="en-US" sz="4400" dirty="0"/>
          </a:p>
          <a:p>
            <a:endParaRPr lang="en-US" sz="4400" dirty="0" smtClean="0"/>
          </a:p>
          <a:p>
            <a:endParaRPr lang="en-US" sz="4400" dirty="0"/>
          </a:p>
          <a:p>
            <a:endParaRPr lang="en-US" sz="4400" dirty="0" smtClean="0"/>
          </a:p>
          <a:p>
            <a:r>
              <a:rPr lang="en-US" sz="4400" dirty="0" smtClean="0"/>
              <a:t>Least objectionable</a:t>
            </a:r>
            <a:endParaRPr lang="en-US" sz="4400" dirty="0"/>
          </a:p>
        </p:txBody>
      </p:sp>
      <p:pic>
        <p:nvPicPr>
          <p:cNvPr id="13" name="Picture 12" descr="https://amp.businessinsider.com/images/541b41066da8115f16bb3e14-750-502.jpg"/>
          <p:cNvPicPr/>
          <p:nvPr/>
        </p:nvPicPr>
        <p:blipFill rotWithShape="1">
          <a:blip r:embed="rId3">
            <a:extLst>
              <a:ext uri="{28A0092B-C50C-407E-A947-70E740481C1C}">
                <a14:useLocalDpi xmlns:a14="http://schemas.microsoft.com/office/drawing/2010/main" val="0"/>
              </a:ext>
            </a:extLst>
          </a:blip>
          <a:srcRect l="9" t="36584" r="73402" b="56008"/>
          <a:stretch/>
        </p:blipFill>
        <p:spPr bwMode="auto">
          <a:xfrm rot="21368264">
            <a:off x="6545985" y="6287273"/>
            <a:ext cx="2452554" cy="457200"/>
          </a:xfrm>
          <a:prstGeom prst="rect">
            <a:avLst/>
          </a:prstGeom>
          <a:ln>
            <a:noFill/>
          </a:ln>
          <a:effectLst>
            <a:outerShdw blurRad="292100" dist="139700" dir="2700000" algn="tl" rotWithShape="0">
              <a:srgbClr val="333333">
                <a:alpha val="65000"/>
              </a:srgbClr>
            </a:outerShdw>
          </a:effectLst>
        </p:spPr>
      </p:pic>
      <p:cxnSp>
        <p:nvCxnSpPr>
          <p:cNvPr id="8" name="Straight Arrow Connector 7"/>
          <p:cNvCxnSpPr/>
          <p:nvPr/>
        </p:nvCxnSpPr>
        <p:spPr>
          <a:xfrm flipH="1">
            <a:off x="4654530" y="1450767"/>
            <a:ext cx="20782" cy="3782291"/>
          </a:xfrm>
          <a:prstGeom prst="straightConnector1">
            <a:avLst/>
          </a:prstGeom>
          <a:ln w="571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9" name="Picture 8" descr="https://amp.businessinsider.com/images/541b41066da8115f16bb3e14-750-502.jpg"/>
          <p:cNvPicPr/>
          <p:nvPr/>
        </p:nvPicPr>
        <p:blipFill rotWithShape="1">
          <a:blip r:embed="rId3">
            <a:extLst>
              <a:ext uri="{28A0092B-C50C-407E-A947-70E740481C1C}">
                <a14:useLocalDpi xmlns:a14="http://schemas.microsoft.com/office/drawing/2010/main" val="0"/>
              </a:ext>
            </a:extLst>
          </a:blip>
          <a:srcRect l="9" t="82553" r="73402" b="10317"/>
          <a:stretch/>
        </p:blipFill>
        <p:spPr bwMode="auto">
          <a:xfrm rot="20771765">
            <a:off x="5949102" y="4044270"/>
            <a:ext cx="2452554" cy="440115"/>
          </a:xfrm>
          <a:prstGeom prst="rect">
            <a:avLst/>
          </a:prstGeom>
          <a:ln>
            <a:noFill/>
          </a:ln>
          <a:effectLst>
            <a:outerShdw blurRad="292100" dist="139700" dir="2700000" algn="tl" rotWithShape="0">
              <a:srgbClr val="333333">
                <a:alpha val="65000"/>
              </a:srgbClr>
            </a:outerShdw>
          </a:effectLst>
        </p:spPr>
      </p:pic>
      <p:pic>
        <p:nvPicPr>
          <p:cNvPr id="10" name="Picture 9" descr="https://amp.businessinsider.com/images/541b41066da8115f16bb3e14-750-502.jpg"/>
          <p:cNvPicPr/>
          <p:nvPr/>
        </p:nvPicPr>
        <p:blipFill rotWithShape="1">
          <a:blip r:embed="rId3">
            <a:extLst>
              <a:ext uri="{28A0092B-C50C-407E-A947-70E740481C1C}">
                <a14:useLocalDpi xmlns:a14="http://schemas.microsoft.com/office/drawing/2010/main" val="0"/>
              </a:ext>
            </a:extLst>
          </a:blip>
          <a:srcRect l="9" t="75370" r="73402" b="17896"/>
          <a:stretch/>
        </p:blipFill>
        <p:spPr bwMode="auto">
          <a:xfrm rot="21263354">
            <a:off x="2770756" y="6205639"/>
            <a:ext cx="2452554" cy="415636"/>
          </a:xfrm>
          <a:prstGeom prst="rect">
            <a:avLst/>
          </a:prstGeom>
          <a:ln>
            <a:noFill/>
          </a:ln>
          <a:effectLst>
            <a:outerShdw blurRad="292100" dist="139700" dir="2700000" algn="tl" rotWithShape="0">
              <a:srgbClr val="333333">
                <a:alpha val="65000"/>
              </a:srgbClr>
            </a:outerShdw>
          </a:effectLst>
        </p:spPr>
      </p:pic>
      <p:pic>
        <p:nvPicPr>
          <p:cNvPr id="11" name="Picture 10" descr="https://amp.businessinsider.com/images/541b41066da8115f16bb3e14-750-502.jpg"/>
          <p:cNvPicPr/>
          <p:nvPr/>
        </p:nvPicPr>
        <p:blipFill rotWithShape="1">
          <a:blip r:embed="rId3">
            <a:extLst>
              <a:ext uri="{28A0092B-C50C-407E-A947-70E740481C1C}">
                <a14:useLocalDpi xmlns:a14="http://schemas.microsoft.com/office/drawing/2010/main" val="0"/>
              </a:ext>
            </a:extLst>
          </a:blip>
          <a:srcRect l="9" t="52153" r="73402" b="40231"/>
          <a:stretch/>
        </p:blipFill>
        <p:spPr bwMode="auto">
          <a:xfrm rot="20649426">
            <a:off x="6447260" y="5910674"/>
            <a:ext cx="2452554" cy="470066"/>
          </a:xfrm>
          <a:prstGeom prst="rect">
            <a:avLst/>
          </a:prstGeom>
          <a:ln>
            <a:noFill/>
          </a:ln>
          <a:effectLst>
            <a:outerShdw blurRad="292100" dist="139700" dir="2700000" algn="tl" rotWithShape="0">
              <a:srgbClr val="333333">
                <a:alpha val="65000"/>
              </a:srgbClr>
            </a:outerShdw>
          </a:effectLst>
        </p:spPr>
      </p:pic>
      <p:pic>
        <p:nvPicPr>
          <p:cNvPr id="12" name="Picture 11" descr="https://amp.businessinsider.com/images/541b41066da8115f16bb3e14-750-502.jpg"/>
          <p:cNvPicPr/>
          <p:nvPr/>
        </p:nvPicPr>
        <p:blipFill rotWithShape="1">
          <a:blip r:embed="rId3">
            <a:extLst>
              <a:ext uri="{28A0092B-C50C-407E-A947-70E740481C1C}">
                <a14:useLocalDpi xmlns:a14="http://schemas.microsoft.com/office/drawing/2010/main" val="0"/>
              </a:ext>
            </a:extLst>
          </a:blip>
          <a:srcRect l="9" t="44028" r="73402" b="47554"/>
          <a:stretch/>
        </p:blipFill>
        <p:spPr bwMode="auto">
          <a:xfrm>
            <a:off x="6692650" y="3319249"/>
            <a:ext cx="2452554" cy="519545"/>
          </a:xfrm>
          <a:prstGeom prst="rect">
            <a:avLst/>
          </a:prstGeom>
          <a:ln>
            <a:noFill/>
          </a:ln>
          <a:effectLst>
            <a:outerShdw blurRad="292100" dist="139700" dir="2700000" algn="tl" rotWithShape="0">
              <a:srgbClr val="333333">
                <a:alpha val="65000"/>
              </a:srgbClr>
            </a:outerShdw>
          </a:effectLst>
        </p:spPr>
      </p:pic>
      <p:pic>
        <p:nvPicPr>
          <p:cNvPr id="14" name="Picture 13" descr="https://amp.businessinsider.com/images/541b41066da8115f16bb3e14-750-502.jpg"/>
          <p:cNvPicPr/>
          <p:nvPr/>
        </p:nvPicPr>
        <p:blipFill rotWithShape="1">
          <a:blip r:embed="rId3">
            <a:extLst>
              <a:ext uri="{28A0092B-C50C-407E-A947-70E740481C1C}">
                <a14:useLocalDpi xmlns:a14="http://schemas.microsoft.com/office/drawing/2010/main" val="0"/>
              </a:ext>
            </a:extLst>
          </a:blip>
          <a:srcRect l="9" t="28958" r="73402" b="63298"/>
          <a:stretch/>
        </p:blipFill>
        <p:spPr bwMode="auto">
          <a:xfrm rot="283037">
            <a:off x="15501" y="6162152"/>
            <a:ext cx="2452554" cy="477982"/>
          </a:xfrm>
          <a:prstGeom prst="rect">
            <a:avLst/>
          </a:prstGeom>
          <a:ln>
            <a:noFill/>
          </a:ln>
          <a:effectLst>
            <a:outerShdw blurRad="292100" dist="139700" dir="2700000" algn="tl" rotWithShape="0">
              <a:srgbClr val="333333">
                <a:alpha val="65000"/>
              </a:srgbClr>
            </a:outerShdw>
          </a:effectLst>
        </p:spPr>
      </p:pic>
      <p:pic>
        <p:nvPicPr>
          <p:cNvPr id="15" name="Picture 14" descr="https://amp.businessinsider.com/images/541b41066da8115f16bb3e14-750-502.jpg"/>
          <p:cNvPicPr/>
          <p:nvPr/>
        </p:nvPicPr>
        <p:blipFill rotWithShape="1">
          <a:blip r:embed="rId3">
            <a:extLst>
              <a:ext uri="{28A0092B-C50C-407E-A947-70E740481C1C}">
                <a14:useLocalDpi xmlns:a14="http://schemas.microsoft.com/office/drawing/2010/main" val="0"/>
              </a:ext>
            </a:extLst>
          </a:blip>
          <a:srcRect l="9" t="21272" r="73402" b="71180"/>
          <a:stretch/>
        </p:blipFill>
        <p:spPr bwMode="auto">
          <a:xfrm rot="21310874">
            <a:off x="6637122" y="5080246"/>
            <a:ext cx="2452554" cy="465846"/>
          </a:xfrm>
          <a:prstGeom prst="rect">
            <a:avLst/>
          </a:prstGeom>
          <a:ln>
            <a:noFill/>
          </a:ln>
          <a:effectLst>
            <a:outerShdw blurRad="292100" dist="139700" dir="2700000" algn="tl" rotWithShape="0">
              <a:srgbClr val="333333">
                <a:alpha val="65000"/>
              </a:srgbClr>
            </a:outerShdw>
          </a:effectLst>
        </p:spPr>
      </p:pic>
      <p:pic>
        <p:nvPicPr>
          <p:cNvPr id="16" name="Picture 15" descr="https://amp.businessinsider.com/images/541b41066da8115f16bb3e14-750-502.jpg"/>
          <p:cNvPicPr/>
          <p:nvPr/>
        </p:nvPicPr>
        <p:blipFill rotWithShape="1">
          <a:blip r:embed="rId3">
            <a:extLst>
              <a:ext uri="{28A0092B-C50C-407E-A947-70E740481C1C}">
                <a14:useLocalDpi xmlns:a14="http://schemas.microsoft.com/office/drawing/2010/main" val="0"/>
              </a:ext>
            </a:extLst>
          </a:blip>
          <a:srcRect l="9" t="67850" r="73402" b="25079"/>
          <a:stretch/>
        </p:blipFill>
        <p:spPr bwMode="auto">
          <a:xfrm rot="596260">
            <a:off x="5658212" y="4922740"/>
            <a:ext cx="2452554" cy="436418"/>
          </a:xfrm>
          <a:prstGeom prst="rect">
            <a:avLst/>
          </a:prstGeom>
          <a:ln>
            <a:noFill/>
          </a:ln>
          <a:effectLst>
            <a:outerShdw blurRad="292100" dist="139700" dir="2700000" algn="tl" rotWithShape="0">
              <a:srgbClr val="333333">
                <a:alpha val="65000"/>
              </a:srgbClr>
            </a:outerShdw>
          </a:effectLst>
        </p:spPr>
      </p:pic>
      <p:pic>
        <p:nvPicPr>
          <p:cNvPr id="17" name="Picture 16" descr="https://amp.businessinsider.com/images/541b41066da8115f16bb3e14-750-502.jpg"/>
          <p:cNvPicPr/>
          <p:nvPr/>
        </p:nvPicPr>
        <p:blipFill rotWithShape="1">
          <a:blip r:embed="rId3">
            <a:extLst>
              <a:ext uri="{28A0092B-C50C-407E-A947-70E740481C1C}">
                <a14:useLocalDpi xmlns:a14="http://schemas.microsoft.com/office/drawing/2010/main" val="0"/>
              </a:ext>
            </a:extLst>
          </a:blip>
          <a:srcRect l="9" t="59320" r="73402" b="32599"/>
          <a:stretch/>
        </p:blipFill>
        <p:spPr bwMode="auto">
          <a:xfrm rot="330520">
            <a:off x="6569260" y="4329138"/>
            <a:ext cx="2452554" cy="49876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6035823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ttps://amp.businessinsider.com/images/541b41066da8115f16bb3e14-750-502.jpg"/>
          <p:cNvPicPr/>
          <p:nvPr/>
        </p:nvPicPr>
        <p:blipFill>
          <a:blip r:embed="rId3">
            <a:extLst>
              <a:ext uri="{28A0092B-C50C-407E-A947-70E740481C1C}">
                <a14:useLocalDpi xmlns:a14="http://schemas.microsoft.com/office/drawing/2010/main" val="0"/>
              </a:ext>
            </a:extLst>
          </a:blip>
          <a:srcRect/>
          <a:stretch>
            <a:fillRect/>
          </a:stretch>
        </p:blipFill>
        <p:spPr bwMode="auto">
          <a:xfrm>
            <a:off x="-40005" y="342900"/>
            <a:ext cx="9224010" cy="6172200"/>
          </a:xfrm>
          <a:prstGeom prst="rect">
            <a:avLst/>
          </a:prstGeom>
          <a:noFill/>
          <a:ln>
            <a:noFill/>
          </a:ln>
        </p:spPr>
      </p:pic>
      <p:sp>
        <p:nvSpPr>
          <p:cNvPr id="3" name="Rectangle 2"/>
          <p:cNvSpPr/>
          <p:nvPr/>
        </p:nvSpPr>
        <p:spPr>
          <a:xfrm>
            <a:off x="0" y="1673817"/>
            <a:ext cx="2324746" cy="420004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5563892" y="2120685"/>
            <a:ext cx="3143573" cy="358269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flipV="1">
            <a:off x="-40005" y="955405"/>
            <a:ext cx="2978258" cy="35387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https://amp.businessinsider.com/images/541b41066da8115f16bb3e14-750-502.jpg"/>
          <p:cNvPicPr/>
          <p:nvPr/>
        </p:nvPicPr>
        <p:blipFill rotWithShape="1">
          <a:blip r:embed="rId3">
            <a:extLst>
              <a:ext uri="{28A0092B-C50C-407E-A947-70E740481C1C}">
                <a14:useLocalDpi xmlns:a14="http://schemas.microsoft.com/office/drawing/2010/main" val="0"/>
              </a:ext>
            </a:extLst>
          </a:blip>
          <a:srcRect l="9" t="82553" r="73402" b="10317"/>
          <a:stretch/>
        </p:blipFill>
        <p:spPr bwMode="auto">
          <a:xfrm rot="482863">
            <a:off x="3236061" y="5669783"/>
            <a:ext cx="2452554" cy="440115"/>
          </a:xfrm>
          <a:prstGeom prst="rect">
            <a:avLst/>
          </a:prstGeom>
          <a:ln>
            <a:noFill/>
          </a:ln>
          <a:effectLst>
            <a:outerShdw blurRad="292100" dist="139700" dir="2700000" algn="tl" rotWithShape="0">
              <a:srgbClr val="333333">
                <a:alpha val="65000"/>
              </a:srgbClr>
            </a:outerShdw>
          </a:effectLst>
        </p:spPr>
      </p:pic>
      <p:pic>
        <p:nvPicPr>
          <p:cNvPr id="7" name="Picture 6" descr="https://amp.businessinsider.com/images/541b41066da8115f16bb3e14-750-502.jpg"/>
          <p:cNvPicPr/>
          <p:nvPr/>
        </p:nvPicPr>
        <p:blipFill rotWithShape="1">
          <a:blip r:embed="rId3">
            <a:extLst>
              <a:ext uri="{28A0092B-C50C-407E-A947-70E740481C1C}">
                <a14:useLocalDpi xmlns:a14="http://schemas.microsoft.com/office/drawing/2010/main" val="0"/>
              </a:ext>
            </a:extLst>
          </a:blip>
          <a:srcRect l="9" t="75370" r="73402" b="17896"/>
          <a:stretch/>
        </p:blipFill>
        <p:spPr bwMode="auto">
          <a:xfrm rot="21263354">
            <a:off x="-332941" y="2484230"/>
            <a:ext cx="2452554" cy="415636"/>
          </a:xfrm>
          <a:prstGeom prst="rect">
            <a:avLst/>
          </a:prstGeom>
          <a:ln>
            <a:noFill/>
          </a:ln>
          <a:effectLst>
            <a:outerShdw blurRad="292100" dist="139700" dir="2700000" algn="tl" rotWithShape="0">
              <a:srgbClr val="333333">
                <a:alpha val="65000"/>
              </a:srgbClr>
            </a:outerShdw>
          </a:effectLst>
        </p:spPr>
      </p:pic>
      <p:pic>
        <p:nvPicPr>
          <p:cNvPr id="8" name="Picture 7" descr="https://amp.businessinsider.com/images/541b41066da8115f16bb3e14-750-502.jpg"/>
          <p:cNvPicPr/>
          <p:nvPr/>
        </p:nvPicPr>
        <p:blipFill rotWithShape="1">
          <a:blip r:embed="rId3">
            <a:extLst>
              <a:ext uri="{28A0092B-C50C-407E-A947-70E740481C1C}">
                <a14:useLocalDpi xmlns:a14="http://schemas.microsoft.com/office/drawing/2010/main" val="0"/>
              </a:ext>
            </a:extLst>
          </a:blip>
          <a:srcRect l="9" t="52153" r="73402" b="40231"/>
          <a:stretch/>
        </p:blipFill>
        <p:spPr bwMode="auto">
          <a:xfrm rot="20649426">
            <a:off x="5563892" y="4667969"/>
            <a:ext cx="2452554" cy="470066"/>
          </a:xfrm>
          <a:prstGeom prst="rect">
            <a:avLst/>
          </a:prstGeom>
          <a:ln>
            <a:noFill/>
          </a:ln>
          <a:effectLst>
            <a:outerShdw blurRad="292100" dist="139700" dir="2700000" algn="tl" rotWithShape="0">
              <a:srgbClr val="333333">
                <a:alpha val="65000"/>
              </a:srgbClr>
            </a:outerShdw>
          </a:effectLst>
        </p:spPr>
      </p:pic>
      <p:pic>
        <p:nvPicPr>
          <p:cNvPr id="9" name="Picture 8" descr="https://amp.businessinsider.com/images/541b41066da8115f16bb3e14-750-502.jpg"/>
          <p:cNvPicPr/>
          <p:nvPr/>
        </p:nvPicPr>
        <p:blipFill rotWithShape="1">
          <a:blip r:embed="rId3">
            <a:extLst>
              <a:ext uri="{28A0092B-C50C-407E-A947-70E740481C1C}">
                <a14:useLocalDpi xmlns:a14="http://schemas.microsoft.com/office/drawing/2010/main" val="0"/>
              </a:ext>
            </a:extLst>
          </a:blip>
          <a:srcRect l="9" t="44028" r="73402" b="47554"/>
          <a:stretch/>
        </p:blipFill>
        <p:spPr bwMode="auto">
          <a:xfrm>
            <a:off x="-143446" y="1679369"/>
            <a:ext cx="2452554" cy="519545"/>
          </a:xfrm>
          <a:prstGeom prst="rect">
            <a:avLst/>
          </a:prstGeom>
          <a:ln>
            <a:noFill/>
          </a:ln>
          <a:effectLst>
            <a:outerShdw blurRad="292100" dist="139700" dir="2700000" algn="tl" rotWithShape="0">
              <a:srgbClr val="333333">
                <a:alpha val="65000"/>
              </a:srgbClr>
            </a:outerShdw>
          </a:effectLst>
        </p:spPr>
      </p:pic>
      <p:pic>
        <p:nvPicPr>
          <p:cNvPr id="10" name="Picture 9" descr="https://amp.businessinsider.com/images/541b41066da8115f16bb3e14-750-502.jpg"/>
          <p:cNvPicPr/>
          <p:nvPr/>
        </p:nvPicPr>
        <p:blipFill rotWithShape="1">
          <a:blip r:embed="rId3">
            <a:extLst>
              <a:ext uri="{28A0092B-C50C-407E-A947-70E740481C1C}">
                <a14:useLocalDpi xmlns:a14="http://schemas.microsoft.com/office/drawing/2010/main" val="0"/>
              </a:ext>
            </a:extLst>
          </a:blip>
          <a:srcRect l="9" t="36584" r="73402" b="56008"/>
          <a:stretch/>
        </p:blipFill>
        <p:spPr bwMode="auto">
          <a:xfrm rot="21368264">
            <a:off x="5087352" y="4066113"/>
            <a:ext cx="2452554" cy="457200"/>
          </a:xfrm>
          <a:prstGeom prst="rect">
            <a:avLst/>
          </a:prstGeom>
          <a:ln>
            <a:noFill/>
          </a:ln>
          <a:effectLst>
            <a:outerShdw blurRad="292100" dist="139700" dir="2700000" algn="tl" rotWithShape="0">
              <a:srgbClr val="333333">
                <a:alpha val="65000"/>
              </a:srgbClr>
            </a:outerShdw>
          </a:effectLst>
        </p:spPr>
      </p:pic>
      <p:pic>
        <p:nvPicPr>
          <p:cNvPr id="11" name="Picture 10" descr="https://amp.businessinsider.com/images/541b41066da8115f16bb3e14-750-502.jpg"/>
          <p:cNvPicPr/>
          <p:nvPr/>
        </p:nvPicPr>
        <p:blipFill rotWithShape="1">
          <a:blip r:embed="rId3">
            <a:extLst>
              <a:ext uri="{28A0092B-C50C-407E-A947-70E740481C1C}">
                <a14:useLocalDpi xmlns:a14="http://schemas.microsoft.com/office/drawing/2010/main" val="0"/>
              </a:ext>
            </a:extLst>
          </a:blip>
          <a:srcRect l="9" t="28958" r="73402" b="63298"/>
          <a:stretch/>
        </p:blipFill>
        <p:spPr bwMode="auto">
          <a:xfrm rot="283037">
            <a:off x="-368706" y="3127200"/>
            <a:ext cx="2452554" cy="477982"/>
          </a:xfrm>
          <a:prstGeom prst="rect">
            <a:avLst/>
          </a:prstGeom>
          <a:ln>
            <a:noFill/>
          </a:ln>
          <a:effectLst>
            <a:outerShdw blurRad="292100" dist="139700" dir="2700000" algn="tl" rotWithShape="0">
              <a:srgbClr val="333333">
                <a:alpha val="65000"/>
              </a:srgbClr>
            </a:outerShdw>
          </a:effectLst>
        </p:spPr>
      </p:pic>
      <p:pic>
        <p:nvPicPr>
          <p:cNvPr id="12" name="Picture 11" descr="https://amp.businessinsider.com/images/541b41066da8115f16bb3e14-750-502.jpg"/>
          <p:cNvPicPr/>
          <p:nvPr/>
        </p:nvPicPr>
        <p:blipFill rotWithShape="1">
          <a:blip r:embed="rId3">
            <a:extLst>
              <a:ext uri="{28A0092B-C50C-407E-A947-70E740481C1C}">
                <a14:useLocalDpi xmlns:a14="http://schemas.microsoft.com/office/drawing/2010/main" val="0"/>
              </a:ext>
            </a:extLst>
          </a:blip>
          <a:srcRect l="9" t="21272" r="73402" b="71180"/>
          <a:stretch/>
        </p:blipFill>
        <p:spPr bwMode="auto">
          <a:xfrm rot="21310874">
            <a:off x="-383939" y="5048314"/>
            <a:ext cx="2452554" cy="465846"/>
          </a:xfrm>
          <a:prstGeom prst="rect">
            <a:avLst/>
          </a:prstGeom>
          <a:ln>
            <a:noFill/>
          </a:ln>
          <a:effectLst>
            <a:outerShdw blurRad="292100" dist="139700" dir="2700000" algn="tl" rotWithShape="0">
              <a:srgbClr val="333333">
                <a:alpha val="65000"/>
              </a:srgbClr>
            </a:outerShdw>
          </a:effectLst>
        </p:spPr>
      </p:pic>
      <p:pic>
        <p:nvPicPr>
          <p:cNvPr id="13" name="Picture 12" descr="https://amp.businessinsider.com/images/541b41066da8115f16bb3e14-750-502.jpg"/>
          <p:cNvPicPr/>
          <p:nvPr/>
        </p:nvPicPr>
        <p:blipFill rotWithShape="1">
          <a:blip r:embed="rId3">
            <a:extLst>
              <a:ext uri="{28A0092B-C50C-407E-A947-70E740481C1C}">
                <a14:useLocalDpi xmlns:a14="http://schemas.microsoft.com/office/drawing/2010/main" val="0"/>
              </a:ext>
            </a:extLst>
          </a:blip>
          <a:srcRect l="9" t="67850" r="73402" b="25079"/>
          <a:stretch/>
        </p:blipFill>
        <p:spPr bwMode="auto">
          <a:xfrm>
            <a:off x="3646596" y="4845249"/>
            <a:ext cx="2452554" cy="436418"/>
          </a:xfrm>
          <a:prstGeom prst="rect">
            <a:avLst/>
          </a:prstGeom>
          <a:ln>
            <a:noFill/>
          </a:ln>
          <a:effectLst>
            <a:outerShdw blurRad="292100" dist="139700" dir="2700000" algn="tl" rotWithShape="0">
              <a:srgbClr val="333333">
                <a:alpha val="65000"/>
              </a:srgbClr>
            </a:outerShdw>
          </a:effectLst>
        </p:spPr>
      </p:pic>
      <p:pic>
        <p:nvPicPr>
          <p:cNvPr id="14" name="Picture 13" descr="https://amp.businessinsider.com/images/541b41066da8115f16bb3e14-750-502.jpg"/>
          <p:cNvPicPr/>
          <p:nvPr/>
        </p:nvPicPr>
        <p:blipFill rotWithShape="1">
          <a:blip r:embed="rId3">
            <a:extLst>
              <a:ext uri="{28A0092B-C50C-407E-A947-70E740481C1C}">
                <a14:useLocalDpi xmlns:a14="http://schemas.microsoft.com/office/drawing/2010/main" val="0"/>
              </a:ext>
            </a:extLst>
          </a:blip>
          <a:srcRect l="9" t="59320" r="73402" b="32599"/>
          <a:stretch/>
        </p:blipFill>
        <p:spPr bwMode="auto">
          <a:xfrm rot="330520">
            <a:off x="5706892" y="3436059"/>
            <a:ext cx="2452554" cy="49876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0901116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ttps://amp.businessinsider.com/images/541b41066da8115f16bb3e14-750-502.jpg"/>
          <p:cNvPicPr/>
          <p:nvPr/>
        </p:nvPicPr>
        <p:blipFill>
          <a:blip r:embed="rId3">
            <a:extLst>
              <a:ext uri="{28A0092B-C50C-407E-A947-70E740481C1C}">
                <a14:useLocalDpi xmlns:a14="http://schemas.microsoft.com/office/drawing/2010/main" val="0"/>
              </a:ext>
            </a:extLst>
          </a:blip>
          <a:srcRect/>
          <a:stretch>
            <a:fillRect/>
          </a:stretch>
        </p:blipFill>
        <p:spPr bwMode="auto">
          <a:xfrm>
            <a:off x="-40005" y="342900"/>
            <a:ext cx="9224010" cy="6172200"/>
          </a:xfrm>
          <a:prstGeom prst="rect">
            <a:avLst/>
          </a:prstGeom>
          <a:noFill/>
          <a:ln>
            <a:noFill/>
          </a:ln>
        </p:spPr>
      </p:pic>
      <p:sp>
        <p:nvSpPr>
          <p:cNvPr id="3" name="Rectangle 2"/>
          <p:cNvSpPr/>
          <p:nvPr/>
        </p:nvSpPr>
        <p:spPr>
          <a:xfrm>
            <a:off x="0" y="1673817"/>
            <a:ext cx="2324746" cy="420004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5563892" y="2120685"/>
            <a:ext cx="3143573" cy="358269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https://amp.businessinsider.com/images/541b41066da8115f16bb3e14-750-502.jpg"/>
          <p:cNvPicPr/>
          <p:nvPr/>
        </p:nvPicPr>
        <p:blipFill rotWithShape="1">
          <a:blip r:embed="rId3">
            <a:extLst>
              <a:ext uri="{28A0092B-C50C-407E-A947-70E740481C1C}">
                <a14:useLocalDpi xmlns:a14="http://schemas.microsoft.com/office/drawing/2010/main" val="0"/>
              </a:ext>
            </a:extLst>
          </a:blip>
          <a:srcRect l="9" t="21272" r="73402" b="71180"/>
          <a:stretch/>
        </p:blipFill>
        <p:spPr bwMode="auto">
          <a:xfrm>
            <a:off x="-56093" y="1637461"/>
            <a:ext cx="2452554" cy="465846"/>
          </a:xfrm>
          <a:prstGeom prst="rect">
            <a:avLst/>
          </a:prstGeom>
          <a:ln>
            <a:noFill/>
          </a:ln>
          <a:effectLst>
            <a:outerShdw blurRad="292100" dist="139700" dir="2700000" algn="tl" rotWithShape="0">
              <a:srgbClr val="333333">
                <a:alpha val="65000"/>
              </a:srgbClr>
            </a:outerShdw>
          </a:effectLst>
        </p:spPr>
      </p:pic>
      <p:sp>
        <p:nvSpPr>
          <p:cNvPr id="6" name="Rectangle 5"/>
          <p:cNvSpPr/>
          <p:nvPr/>
        </p:nvSpPr>
        <p:spPr>
          <a:xfrm flipV="1">
            <a:off x="-40005" y="955405"/>
            <a:ext cx="2978258" cy="35387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953697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ttps://amp.businessinsider.com/images/541b41066da8115f16bb3e14-750-502.jpg"/>
          <p:cNvPicPr/>
          <p:nvPr/>
        </p:nvPicPr>
        <p:blipFill>
          <a:blip r:embed="rId3">
            <a:extLst>
              <a:ext uri="{28A0092B-C50C-407E-A947-70E740481C1C}">
                <a14:useLocalDpi xmlns:a14="http://schemas.microsoft.com/office/drawing/2010/main" val="0"/>
              </a:ext>
            </a:extLst>
          </a:blip>
          <a:srcRect/>
          <a:stretch>
            <a:fillRect/>
          </a:stretch>
        </p:blipFill>
        <p:spPr bwMode="auto">
          <a:xfrm>
            <a:off x="-40005" y="342900"/>
            <a:ext cx="9224010" cy="6172200"/>
          </a:xfrm>
          <a:prstGeom prst="rect">
            <a:avLst/>
          </a:prstGeom>
          <a:noFill/>
          <a:ln>
            <a:noFill/>
          </a:ln>
        </p:spPr>
      </p:pic>
      <p:sp>
        <p:nvSpPr>
          <p:cNvPr id="4" name="Rectangle 3"/>
          <p:cNvSpPr/>
          <p:nvPr/>
        </p:nvSpPr>
        <p:spPr>
          <a:xfrm>
            <a:off x="5563892" y="2120685"/>
            <a:ext cx="3143573" cy="358269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flipV="1">
            <a:off x="-40005" y="955405"/>
            <a:ext cx="2978258" cy="35387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92193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37" fill="hold" grpId="0" nodeType="clickEffect">
                                  <p:stCondLst>
                                    <p:cond delay="0"/>
                                  </p:stCondLst>
                                  <p:childTnLst>
                                    <p:animEffect transition="out" filter="barn(outVertical)">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6" presetClass="exit" presetSubtype="32" fill="hold" grpId="0" nodeType="clickEffect">
                                  <p:stCondLst>
                                    <p:cond delay="0"/>
                                  </p:stCondLst>
                                  <p:childTnLst>
                                    <p:animEffect transition="out" filter="circle(out)">
                                      <p:cBhvr>
                                        <p:cTn id="11" dur="2000"/>
                                        <p:tgtEl>
                                          <p:spTgt spid="4"/>
                                        </p:tgtEl>
                                      </p:cBhvr>
                                    </p:animEffect>
                                    <p:set>
                                      <p:cBhvr>
                                        <p:cTn id="12"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ttps://amp.businessinsider.com/images/541b41066da8115f16bb3e14-750-502.jpg"/>
          <p:cNvPicPr/>
          <p:nvPr/>
        </p:nvPicPr>
        <p:blipFill>
          <a:blip r:embed="rId3">
            <a:extLst>
              <a:ext uri="{28A0092B-C50C-407E-A947-70E740481C1C}">
                <a14:useLocalDpi xmlns:a14="http://schemas.microsoft.com/office/drawing/2010/main" val="0"/>
              </a:ext>
            </a:extLst>
          </a:blip>
          <a:srcRect/>
          <a:stretch>
            <a:fillRect/>
          </a:stretch>
        </p:blipFill>
        <p:spPr bwMode="auto">
          <a:xfrm>
            <a:off x="-40005" y="342900"/>
            <a:ext cx="9224010" cy="6172200"/>
          </a:xfrm>
          <a:prstGeom prst="rect">
            <a:avLst/>
          </a:prstGeom>
          <a:noFill/>
          <a:ln>
            <a:noFill/>
          </a:ln>
        </p:spPr>
      </p:pic>
    </p:spTree>
    <p:extLst>
      <p:ext uri="{BB962C8B-B14F-4D97-AF65-F5344CB8AC3E}">
        <p14:creationId xmlns:p14="http://schemas.microsoft.com/office/powerpoint/2010/main" val="226311645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TotalTime>
  <Words>355</Words>
  <Application>Microsoft Office PowerPoint</Application>
  <PresentationFormat>On-screen Show (4:3)</PresentationFormat>
  <Paragraphs>25</Paragraphs>
  <Slides>6</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Connie Rivera</dc:creator>
  <cp:lastModifiedBy>Connie Rivera</cp:lastModifiedBy>
  <cp:revision>2</cp:revision>
  <dcterms:created xsi:type="dcterms:W3CDTF">2019-04-12T09:44:31Z</dcterms:created>
  <dcterms:modified xsi:type="dcterms:W3CDTF">2019-04-12T09:45:45Z</dcterms:modified>
</cp:coreProperties>
</file>