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63" r:id="rId5"/>
    <p:sldId id="264" r:id="rId6"/>
    <p:sldId id="259" r:id="rId7"/>
    <p:sldId id="262" r:id="rId8"/>
    <p:sldId id="260"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0197" autoAdjust="0"/>
  </p:normalViewPr>
  <p:slideViewPr>
    <p:cSldViewPr snapToGrid="0">
      <p:cViewPr varScale="1">
        <p:scale>
          <a:sx n="48" d="100"/>
          <a:sy n="48" d="100"/>
        </p:scale>
        <p:origin x="19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DC5DBC-E593-4ABE-8DB1-952FB7D814EE}" type="datetimeFigureOut">
              <a:rPr lang="en-US" smtClean="0"/>
              <a:t>4/12/2019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89B87-CC4F-41AD-BF96-119DA42E6C87}" type="slidenum">
              <a:rPr lang="en-US" smtClean="0"/>
              <a:t>‹#›</a:t>
            </a:fld>
            <a:endParaRPr lang="en-US"/>
          </a:p>
        </p:txBody>
      </p:sp>
    </p:spTree>
    <p:extLst>
      <p:ext uri="{BB962C8B-B14F-4D97-AF65-F5344CB8AC3E}">
        <p14:creationId xmlns:p14="http://schemas.microsoft.com/office/powerpoint/2010/main" val="1450166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 you notice?  (example</a:t>
            </a:r>
            <a:r>
              <a:rPr lang="en-US" baseline="0" dirty="0" smtClean="0"/>
              <a:t> student responses</a:t>
            </a:r>
            <a:r>
              <a:rPr lang="en-US" dirty="0" smtClean="0"/>
              <a:t>:  all the bars are blue,</a:t>
            </a:r>
            <a:r>
              <a:rPr lang="en-US" baseline="0" dirty="0" smtClean="0"/>
              <a:t> horizontal bars, there are 14, ascending/descending order of size)</a:t>
            </a:r>
            <a:endParaRPr lang="en-US" dirty="0" smtClean="0"/>
          </a:p>
          <a:p>
            <a:r>
              <a:rPr lang="en-US" dirty="0" smtClean="0"/>
              <a:t>https://www.sentencingproject.org/criminal-justice-facts/</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2</a:t>
            </a:fld>
            <a:endParaRPr lang="en-US"/>
          </a:p>
        </p:txBody>
      </p:sp>
    </p:spTree>
    <p:extLst>
      <p:ext uri="{BB962C8B-B14F-4D97-AF65-F5344CB8AC3E}">
        <p14:creationId xmlns:p14="http://schemas.microsoft.com/office/powerpoint/2010/main" val="1149568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do you notice?”  (example student responses:  it’s not population, it’s something in each country)</a:t>
            </a:r>
          </a:p>
          <a:p>
            <a:endParaRPr lang="en-US" baseline="0" dirty="0" smtClean="0"/>
          </a:p>
          <a:p>
            <a:r>
              <a:rPr lang="en-US" baseline="0" dirty="0" smtClean="0"/>
              <a:t>“What do you wonder?”  (example student responses:  could it be debt, technology, rich/poor gap</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3</a:t>
            </a:fld>
            <a:endParaRPr lang="en-US"/>
          </a:p>
        </p:txBody>
      </p:sp>
    </p:spTree>
    <p:extLst>
      <p:ext uri="{BB962C8B-B14F-4D97-AF65-F5344CB8AC3E}">
        <p14:creationId xmlns:p14="http://schemas.microsoft.com/office/powerpoint/2010/main" val="4146257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Ask several questions to lead multiplicative thinking, “Now that we see India’s bar says 33 somethings, what numbers could be written next to the bars for Sweden and/or Denmark?”  “How do you know?”</a:t>
            </a:r>
            <a:endParaRPr lang="en-US" dirty="0" smtClean="0"/>
          </a:p>
          <a:p>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4</a:t>
            </a:fld>
            <a:endParaRPr lang="en-US"/>
          </a:p>
        </p:txBody>
      </p:sp>
    </p:spTree>
    <p:extLst>
      <p:ext uri="{BB962C8B-B14F-4D97-AF65-F5344CB8AC3E}">
        <p14:creationId xmlns:p14="http://schemas.microsoft.com/office/powerpoint/2010/main" val="3794818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“What other countries’ numbers can you estimate?”  Write down some student estimates.</a:t>
            </a:r>
            <a:endParaRPr lang="en-US" dirty="0" smtClean="0"/>
          </a:p>
          <a:p>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5</a:t>
            </a:fld>
            <a:endParaRPr lang="en-US"/>
          </a:p>
        </p:txBody>
      </p:sp>
    </p:spTree>
    <p:extLst>
      <p:ext uri="{BB962C8B-B14F-4D97-AF65-F5344CB8AC3E}">
        <p14:creationId xmlns:p14="http://schemas.microsoft.com/office/powerpoint/2010/main" val="3708224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 you happy with</a:t>
            </a:r>
            <a:r>
              <a:rPr lang="en-US" baseline="0" dirty="0" smtClean="0"/>
              <a:t> your estimates?”  Make sure students understand that a satisfactory estimate is not necessarily ‘the right answer.’</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6</a:t>
            </a:fld>
            <a:endParaRPr lang="en-US"/>
          </a:p>
        </p:txBody>
      </p:sp>
    </p:spTree>
    <p:extLst>
      <p:ext uri="{BB962C8B-B14F-4D97-AF65-F5344CB8AC3E}">
        <p14:creationId xmlns:p14="http://schemas.microsoft.com/office/powerpoint/2010/main" val="3003213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 little more information.</a:t>
            </a:r>
            <a:r>
              <a:rPr lang="en-US" baseline="0" dirty="0" smtClean="0"/>
              <a:t>  </a:t>
            </a:r>
            <a:r>
              <a:rPr lang="en-US" dirty="0" smtClean="0"/>
              <a:t>What</a:t>
            </a:r>
            <a:r>
              <a:rPr lang="en-US" baseline="0" dirty="0" smtClean="0"/>
              <a:t> could</a:t>
            </a:r>
            <a:r>
              <a:rPr lang="en-US" dirty="0" smtClean="0"/>
              <a:t> </a:t>
            </a:r>
            <a:r>
              <a:rPr lang="en-US" dirty="0" smtClean="0"/>
              <a:t>this</a:t>
            </a:r>
            <a:r>
              <a:rPr lang="en-US" baseline="0" dirty="0" smtClean="0"/>
              <a:t> graph about?”</a:t>
            </a:r>
          </a:p>
          <a:p>
            <a:endParaRPr lang="en-US" baseline="0" dirty="0" smtClean="0"/>
          </a:p>
          <a:p>
            <a:r>
              <a:rPr lang="en-US" baseline="0" dirty="0" smtClean="0"/>
              <a:t>“What is the unit label for these numbers? For example, 670 what?”</a:t>
            </a: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7</a:t>
            </a:fld>
            <a:endParaRPr lang="en-US"/>
          </a:p>
        </p:txBody>
      </p:sp>
    </p:spTree>
    <p:extLst>
      <p:ext uri="{BB962C8B-B14F-4D97-AF65-F5344CB8AC3E}">
        <p14:creationId xmlns:p14="http://schemas.microsoft.com/office/powerpoint/2010/main" val="2530151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it doesn’t come</a:t>
            </a:r>
            <a:r>
              <a:rPr lang="en-US" baseline="0" dirty="0" smtClean="0"/>
              <a:t> up, say, “I often hear:  ‘But [country] has less people than the United States, of course the US is higher.’  What do you think?”</a:t>
            </a:r>
          </a:p>
          <a:p>
            <a:r>
              <a:rPr lang="en-US" baseline="0" dirty="0" smtClean="0"/>
              <a:t>Follow up by asking one or more students to explain, “What does “per 100,000” mean?”</a:t>
            </a:r>
          </a:p>
          <a:p>
            <a:endParaRPr lang="en-US" baseline="0" dirty="0" smtClean="0"/>
          </a:p>
          <a:p>
            <a:r>
              <a:rPr lang="en-US" baseline="0" dirty="0" smtClean="0"/>
              <a:t>HO:  Distribute half-sheet with graph and proportional reasoning questions.  [handout is image of graph with these questions:  </a:t>
            </a:r>
            <a:r>
              <a:rPr lang="en-US" sz="1200" kern="1200" dirty="0" smtClean="0">
                <a:solidFill>
                  <a:schemeClr val="tx1"/>
                </a:solidFill>
                <a:effectLst/>
                <a:latin typeface="+mn-lt"/>
                <a:ea typeface="+mn-ea"/>
                <a:cs typeface="+mn-cs"/>
              </a:rPr>
              <a:t>1a)  Which countries incarcerate around 100 people for every 100,000 people?  1b)  Saying 100 per 100,000 is like saying 10 out of ______________________ or 1 in ____________________.  2)  The US Incarceration rate is approximately ___ times higher than the rate in ________________________.]</a:t>
            </a:r>
          </a:p>
          <a:p>
            <a:endParaRPr lang="en-US" b="1" baseline="0" dirty="0" smtClean="0"/>
          </a:p>
          <a:p>
            <a:endParaRPr lang="en-US" b="0" baseline="0" dirty="0" smtClean="0"/>
          </a:p>
          <a:p>
            <a:r>
              <a:rPr lang="en-US" b="0" baseline="0" dirty="0" smtClean="0"/>
              <a:t>From The Sentencing Project:</a:t>
            </a:r>
          </a:p>
          <a:p>
            <a:r>
              <a:rPr lang="en-US" b="1" dirty="0" smtClean="0"/>
              <a:t>“The United States is the world’s leader in incarceration.</a:t>
            </a:r>
          </a:p>
          <a:p>
            <a:r>
              <a:rPr lang="en-US" dirty="0" smtClean="0"/>
              <a:t>There are 2.2 million people in the nation’s prisons and jails—a 500% increase over the last 40 years. Changes in law and policy, not changes in crime rates, explain most of this increase. The results are overcrowding in prisons and fiscal burdens on states, despite increasing evidence that large-scale incarceration is not an effective means of achieving public safety.”</a:t>
            </a:r>
          </a:p>
          <a:p>
            <a:endParaRPr lang="en-US" b="1" dirty="0"/>
          </a:p>
        </p:txBody>
      </p:sp>
      <p:sp>
        <p:nvSpPr>
          <p:cNvPr id="4" name="Slide Number Placeholder 3"/>
          <p:cNvSpPr>
            <a:spLocks noGrp="1"/>
          </p:cNvSpPr>
          <p:nvPr>
            <p:ph type="sldNum" sz="quarter" idx="10"/>
          </p:nvPr>
        </p:nvSpPr>
        <p:spPr/>
        <p:txBody>
          <a:bodyPr/>
          <a:lstStyle/>
          <a:p>
            <a:fld id="{F74815DD-1FC4-437B-AA94-BE9F5FF3277C}" type="slidenum">
              <a:rPr lang="en-US" smtClean="0"/>
              <a:t>8</a:t>
            </a:fld>
            <a:endParaRPr lang="en-US"/>
          </a:p>
        </p:txBody>
      </p:sp>
    </p:spTree>
    <p:extLst>
      <p:ext uri="{BB962C8B-B14F-4D97-AF65-F5344CB8AC3E}">
        <p14:creationId xmlns:p14="http://schemas.microsoft.com/office/powerpoint/2010/main" val="389499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29">
              <a:defRPr/>
            </a:pPr>
            <a:r>
              <a:rPr lang="en-US" dirty="0" smtClean="0"/>
              <a:t>[Goal:</a:t>
            </a:r>
            <a:r>
              <a:rPr lang="en-US" baseline="0" dirty="0" smtClean="0"/>
              <a:t>  </a:t>
            </a:r>
            <a:r>
              <a:rPr lang="en-US" dirty="0" smtClean="0"/>
              <a:t>introduce social</a:t>
            </a:r>
            <a:r>
              <a:rPr lang="en-US" baseline="0" dirty="0" smtClean="0"/>
              <a:t> justice </a:t>
            </a:r>
            <a:r>
              <a:rPr lang="en-US" dirty="0" smtClean="0"/>
              <a:t>topic in a way that makes US look good</a:t>
            </a:r>
            <a:r>
              <a:rPr lang="en-US" baseline="0" dirty="0" smtClean="0"/>
              <a:t> at first for more surprise.  Spark a conversation about “per 100,000” and rates.  Begin to address misconceptions about the group size and it’s relation to a rate.  Start some proportional reasoning.]</a:t>
            </a:r>
          </a:p>
          <a:p>
            <a:pPr defTabSz="966529">
              <a:defRPr/>
            </a:pPr>
            <a:endParaRPr lang="en-US" baseline="0" dirty="0" smtClean="0"/>
          </a:p>
          <a:p>
            <a:pPr defTabSz="966529">
              <a:defRPr/>
            </a:pPr>
            <a:r>
              <a:rPr lang="en-US" dirty="0" smtClean="0"/>
              <a:t>Hide slide for use with students.</a:t>
            </a:r>
          </a:p>
          <a:p>
            <a:pPr defTabSz="966529">
              <a:defRPr/>
            </a:pPr>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9</a:t>
            </a:fld>
            <a:endParaRPr lang="en-US"/>
          </a:p>
        </p:txBody>
      </p:sp>
    </p:spTree>
    <p:extLst>
      <p:ext uri="{BB962C8B-B14F-4D97-AF65-F5344CB8AC3E}">
        <p14:creationId xmlns:p14="http://schemas.microsoft.com/office/powerpoint/2010/main" val="550199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0DBBA2F-8F8E-4657-A5F3-314CE94E65E3}"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263085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BA2F-8F8E-4657-A5F3-314CE94E65E3}"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3492073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BA2F-8F8E-4657-A5F3-314CE94E65E3}"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4187744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BA2F-8F8E-4657-A5F3-314CE94E65E3}"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408406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DBBA2F-8F8E-4657-A5F3-314CE94E65E3}"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907791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DBBA2F-8F8E-4657-A5F3-314CE94E65E3}"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2588829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DBBA2F-8F8E-4657-A5F3-314CE94E65E3}"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548265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DBBA2F-8F8E-4657-A5F3-314CE94E65E3}"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134118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DBBA2F-8F8E-4657-A5F3-314CE94E65E3}"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3628050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BBA2F-8F8E-4657-A5F3-314CE94E65E3}"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335920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BBA2F-8F8E-4657-A5F3-314CE94E65E3}"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EC6786-AB38-4411-9ED6-E1975DCA620D}" type="slidenum">
              <a:rPr lang="en-US" smtClean="0"/>
              <a:t>‹#›</a:t>
            </a:fld>
            <a:endParaRPr lang="en-US"/>
          </a:p>
        </p:txBody>
      </p:sp>
    </p:spTree>
    <p:extLst>
      <p:ext uri="{BB962C8B-B14F-4D97-AF65-F5344CB8AC3E}">
        <p14:creationId xmlns:p14="http://schemas.microsoft.com/office/powerpoint/2010/main" val="48060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DBBA2F-8F8E-4657-A5F3-314CE94E65E3}" type="datetimeFigureOut">
              <a:rPr lang="en-US" smtClean="0"/>
              <a:t>4/12/2019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EC6786-AB38-4411-9ED6-E1975DCA620D}" type="slidenum">
              <a:rPr lang="en-US" smtClean="0"/>
              <a:t>‹#›</a:t>
            </a:fld>
            <a:endParaRPr lang="en-US"/>
          </a:p>
        </p:txBody>
      </p:sp>
    </p:spTree>
    <p:extLst>
      <p:ext uri="{BB962C8B-B14F-4D97-AF65-F5344CB8AC3E}">
        <p14:creationId xmlns:p14="http://schemas.microsoft.com/office/powerpoint/2010/main" val="29946973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881974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7384"/>
            <a:ext cx="9144000" cy="5883232"/>
          </a:xfrm>
          <a:prstGeom prst="rect">
            <a:avLst/>
          </a:prstGeom>
        </p:spPr>
      </p:pic>
      <p:sp>
        <p:nvSpPr>
          <p:cNvPr id="3" name="Rectangle 2"/>
          <p:cNvSpPr/>
          <p:nvPr/>
        </p:nvSpPr>
        <p:spPr>
          <a:xfrm>
            <a:off x="1883015" y="686439"/>
            <a:ext cx="5591842" cy="35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643700" y="5418096"/>
            <a:ext cx="2282586" cy="9525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388473" y="123798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34102" y="156391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848405" y="19333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931014" y="22593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63472" y="258524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965824" y="29636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840957" y="3385670"/>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840957" y="366805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721002" y="4032579"/>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99124" y="4454561"/>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486851" y="47082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281730" y="5103069"/>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285572" y="5441114"/>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012791" y="583596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33618" y="1096791"/>
            <a:ext cx="1398065" cy="50215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p:cNvSpPr txBox="1">
            <a:spLocks/>
          </p:cNvSpPr>
          <p:nvPr/>
        </p:nvSpPr>
        <p:spPr>
          <a:xfrm>
            <a:off x="628650" y="365126"/>
            <a:ext cx="78867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What do you notice?</a:t>
            </a:r>
            <a:endParaRPr lang="en-US" dirty="0"/>
          </a:p>
        </p:txBody>
      </p:sp>
    </p:spTree>
    <p:extLst>
      <p:ext uri="{BB962C8B-B14F-4D97-AF65-F5344CB8AC3E}">
        <p14:creationId xmlns:p14="http://schemas.microsoft.com/office/powerpoint/2010/main" val="29569073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7384"/>
            <a:ext cx="9144000" cy="5883232"/>
          </a:xfrm>
          <a:prstGeom prst="rect">
            <a:avLst/>
          </a:prstGeom>
        </p:spPr>
      </p:pic>
      <p:sp>
        <p:nvSpPr>
          <p:cNvPr id="3" name="Rectangle 2"/>
          <p:cNvSpPr/>
          <p:nvPr/>
        </p:nvSpPr>
        <p:spPr>
          <a:xfrm>
            <a:off x="1883015" y="686439"/>
            <a:ext cx="5591842" cy="35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643700" y="5418096"/>
            <a:ext cx="2282586" cy="9525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383315" y="123798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34102" y="156391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848405" y="19333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931014" y="22593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63472" y="258524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965824" y="29636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840957" y="3385670"/>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840957" y="366805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721002" y="4032579"/>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99124" y="4454561"/>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486851" y="47082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281730" y="5103069"/>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285572" y="5441114"/>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012791" y="583596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240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7384"/>
            <a:ext cx="9144000" cy="5883232"/>
          </a:xfrm>
          <a:prstGeom prst="rect">
            <a:avLst/>
          </a:prstGeom>
        </p:spPr>
      </p:pic>
      <p:sp>
        <p:nvSpPr>
          <p:cNvPr id="3" name="Rectangle 2"/>
          <p:cNvSpPr/>
          <p:nvPr/>
        </p:nvSpPr>
        <p:spPr>
          <a:xfrm>
            <a:off x="1883015" y="686439"/>
            <a:ext cx="5591842" cy="35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643700" y="5418096"/>
            <a:ext cx="2282586" cy="9525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383315" y="123798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34102" y="156391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848405" y="19333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931014" y="22593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63472" y="258524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965824" y="29636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840957" y="3385670"/>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840957" y="366805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721002" y="4032579"/>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99124" y="4454561"/>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486851" y="47082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281730" y="5103069"/>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285572" y="5441114"/>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2642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7384"/>
            <a:ext cx="9144000" cy="5883232"/>
          </a:xfrm>
          <a:prstGeom prst="rect">
            <a:avLst/>
          </a:prstGeom>
        </p:spPr>
      </p:pic>
      <p:sp>
        <p:nvSpPr>
          <p:cNvPr id="3" name="Rectangle 2"/>
          <p:cNvSpPr/>
          <p:nvPr/>
        </p:nvSpPr>
        <p:spPr>
          <a:xfrm>
            <a:off x="1883015" y="686439"/>
            <a:ext cx="5591842" cy="35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643700" y="5418096"/>
            <a:ext cx="2282586" cy="9525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383315" y="123798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34102" y="1563915"/>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848405" y="19333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931014" y="22593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63472" y="258524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965824" y="296368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840957" y="3385670"/>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840957" y="366805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721002" y="4032579"/>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99124" y="4454561"/>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486851" y="4708218"/>
            <a:ext cx="708211" cy="282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7392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7384"/>
            <a:ext cx="9144000" cy="5883232"/>
          </a:xfrm>
          <a:prstGeom prst="rect">
            <a:avLst/>
          </a:prstGeom>
        </p:spPr>
      </p:pic>
      <p:sp>
        <p:nvSpPr>
          <p:cNvPr id="3" name="Rectangle 2"/>
          <p:cNvSpPr/>
          <p:nvPr/>
        </p:nvSpPr>
        <p:spPr>
          <a:xfrm>
            <a:off x="1868500" y="686440"/>
            <a:ext cx="5461214" cy="3295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643700" y="5418096"/>
            <a:ext cx="2282586" cy="9525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6446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7384"/>
            <a:ext cx="9144000" cy="5883232"/>
          </a:xfrm>
          <a:prstGeom prst="rect">
            <a:avLst/>
          </a:prstGeom>
        </p:spPr>
      </p:pic>
      <p:sp>
        <p:nvSpPr>
          <p:cNvPr id="3" name="Rectangle 2"/>
          <p:cNvSpPr/>
          <p:nvPr/>
        </p:nvSpPr>
        <p:spPr>
          <a:xfrm>
            <a:off x="1868500" y="686440"/>
            <a:ext cx="5461214" cy="3295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415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7384"/>
            <a:ext cx="9144000" cy="5883232"/>
          </a:xfrm>
          <a:prstGeom prst="rect">
            <a:avLst/>
          </a:prstGeom>
        </p:spPr>
      </p:pic>
    </p:spTree>
    <p:extLst>
      <p:ext uri="{BB962C8B-B14F-4D97-AF65-F5344CB8AC3E}">
        <p14:creationId xmlns:p14="http://schemas.microsoft.com/office/powerpoint/2010/main" val="1667728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302"/>
            <a:ext cx="9144000" cy="1041875"/>
          </a:xfrm>
        </p:spPr>
        <p:txBody>
          <a:bodyPr/>
          <a:lstStyle/>
          <a:p>
            <a:pPr algn="ctr"/>
            <a:r>
              <a:rPr lang="en-US" dirty="0" smtClean="0"/>
              <a:t>Storyboard – Incarceration per 100,000</a:t>
            </a:r>
            <a:endParaRPr lang="en-US" dirty="0"/>
          </a:p>
        </p:txBody>
      </p:sp>
      <p:pic>
        <p:nvPicPr>
          <p:cNvPr id="3" name="Picture 2"/>
          <p:cNvPicPr>
            <a:picLocks noChangeAspect="1"/>
          </p:cNvPicPr>
          <p:nvPr/>
        </p:nvPicPr>
        <p:blipFill rotWithShape="1">
          <a:blip r:embed="rId3"/>
          <a:srcRect b="53500"/>
          <a:stretch/>
        </p:blipFill>
        <p:spPr>
          <a:xfrm>
            <a:off x="190055" y="1035632"/>
            <a:ext cx="5599147" cy="2064412"/>
          </a:xfrm>
          <a:prstGeom prst="rect">
            <a:avLst/>
          </a:prstGeom>
        </p:spPr>
      </p:pic>
      <p:pic>
        <p:nvPicPr>
          <p:cNvPr id="4" name="Picture 3"/>
          <p:cNvPicPr>
            <a:picLocks noChangeAspect="1"/>
          </p:cNvPicPr>
          <p:nvPr/>
        </p:nvPicPr>
        <p:blipFill rotWithShape="1">
          <a:blip r:embed="rId3"/>
          <a:srcRect t="53376"/>
          <a:stretch/>
        </p:blipFill>
        <p:spPr>
          <a:xfrm>
            <a:off x="1832090" y="4011904"/>
            <a:ext cx="5631598" cy="2081870"/>
          </a:xfrm>
          <a:prstGeom prst="rect">
            <a:avLst/>
          </a:prstGeom>
        </p:spPr>
      </p:pic>
      <p:sp>
        <p:nvSpPr>
          <p:cNvPr id="5" name="TextBox 4"/>
          <p:cNvSpPr txBox="1"/>
          <p:nvPr/>
        </p:nvSpPr>
        <p:spPr>
          <a:xfrm>
            <a:off x="330475" y="3208703"/>
            <a:ext cx="2538297" cy="369332"/>
          </a:xfrm>
          <a:prstGeom prst="rect">
            <a:avLst/>
          </a:prstGeom>
          <a:noFill/>
        </p:spPr>
        <p:txBody>
          <a:bodyPr wrap="square" rtlCol="0">
            <a:spAutoFit/>
          </a:bodyPr>
          <a:lstStyle/>
          <a:p>
            <a:pPr algn="ctr"/>
            <a:r>
              <a:rPr lang="en-US" dirty="0" smtClean="0"/>
              <a:t>1)  Notice &amp; Wonder</a:t>
            </a:r>
            <a:endParaRPr lang="en-US" dirty="0"/>
          </a:p>
        </p:txBody>
      </p:sp>
      <p:sp>
        <p:nvSpPr>
          <p:cNvPr id="6" name="TextBox 5"/>
          <p:cNvSpPr txBox="1"/>
          <p:nvPr/>
        </p:nvSpPr>
        <p:spPr>
          <a:xfrm>
            <a:off x="2868772" y="3238543"/>
            <a:ext cx="2538297" cy="369332"/>
          </a:xfrm>
          <a:prstGeom prst="rect">
            <a:avLst/>
          </a:prstGeom>
          <a:noFill/>
        </p:spPr>
        <p:txBody>
          <a:bodyPr wrap="square" rtlCol="0">
            <a:spAutoFit/>
          </a:bodyPr>
          <a:lstStyle/>
          <a:p>
            <a:pPr algn="ctr"/>
            <a:r>
              <a:rPr lang="en-US" dirty="0" smtClean="0"/>
              <a:t>2)  Reveal countries</a:t>
            </a:r>
            <a:endParaRPr lang="en-US" dirty="0"/>
          </a:p>
        </p:txBody>
      </p:sp>
      <p:sp>
        <p:nvSpPr>
          <p:cNvPr id="7" name="TextBox 6"/>
          <p:cNvSpPr txBox="1"/>
          <p:nvPr/>
        </p:nvSpPr>
        <p:spPr>
          <a:xfrm>
            <a:off x="1832090" y="6136083"/>
            <a:ext cx="2538297" cy="646331"/>
          </a:xfrm>
          <a:prstGeom prst="rect">
            <a:avLst/>
          </a:prstGeom>
          <a:noFill/>
        </p:spPr>
        <p:txBody>
          <a:bodyPr wrap="square" rtlCol="0">
            <a:spAutoFit/>
          </a:bodyPr>
          <a:lstStyle/>
          <a:p>
            <a:pPr algn="ctr"/>
            <a:r>
              <a:rPr lang="en-US" dirty="0"/>
              <a:t>4</a:t>
            </a:r>
            <a:r>
              <a:rPr lang="en-US" dirty="0" smtClean="0"/>
              <a:t>)  </a:t>
            </a:r>
            <a:r>
              <a:rPr lang="en-US" dirty="0" smtClean="0"/>
              <a:t>Reveal count and source.  Predict topic.</a:t>
            </a:r>
            <a:endParaRPr lang="en-US" dirty="0"/>
          </a:p>
        </p:txBody>
      </p:sp>
      <p:sp>
        <p:nvSpPr>
          <p:cNvPr id="8" name="TextBox 7"/>
          <p:cNvSpPr txBox="1"/>
          <p:nvPr/>
        </p:nvSpPr>
        <p:spPr>
          <a:xfrm>
            <a:off x="4597677" y="6174637"/>
            <a:ext cx="2995402" cy="646331"/>
          </a:xfrm>
          <a:prstGeom prst="rect">
            <a:avLst/>
          </a:prstGeom>
          <a:noFill/>
        </p:spPr>
        <p:txBody>
          <a:bodyPr wrap="square" rtlCol="0">
            <a:spAutoFit/>
          </a:bodyPr>
          <a:lstStyle/>
          <a:p>
            <a:pPr algn="ctr"/>
            <a:r>
              <a:rPr lang="en-US" dirty="0"/>
              <a:t>5</a:t>
            </a:r>
            <a:r>
              <a:rPr lang="en-US" dirty="0" smtClean="0"/>
              <a:t>)  </a:t>
            </a:r>
            <a:r>
              <a:rPr lang="en-US" dirty="0" smtClean="0"/>
              <a:t>Reveal title.  Dive deeper into ‘per 100,000’ and rate.</a:t>
            </a:r>
            <a:endParaRPr lang="en-US" dirty="0"/>
          </a:p>
        </p:txBody>
      </p:sp>
      <p:pic>
        <p:nvPicPr>
          <p:cNvPr id="9" name="Picture 8"/>
          <p:cNvPicPr>
            <a:picLocks noChangeAspect="1"/>
          </p:cNvPicPr>
          <p:nvPr/>
        </p:nvPicPr>
        <p:blipFill>
          <a:blip r:embed="rId4"/>
          <a:stretch>
            <a:fillRect/>
          </a:stretch>
        </p:blipFill>
        <p:spPr>
          <a:xfrm>
            <a:off x="6108426" y="1067825"/>
            <a:ext cx="2610979" cy="1970760"/>
          </a:xfrm>
          <a:prstGeom prst="rect">
            <a:avLst/>
          </a:prstGeom>
        </p:spPr>
      </p:pic>
      <p:sp>
        <p:nvSpPr>
          <p:cNvPr id="10" name="TextBox 9"/>
          <p:cNvSpPr txBox="1"/>
          <p:nvPr/>
        </p:nvSpPr>
        <p:spPr>
          <a:xfrm>
            <a:off x="6168060" y="3202079"/>
            <a:ext cx="2538297" cy="646331"/>
          </a:xfrm>
          <a:prstGeom prst="rect">
            <a:avLst/>
          </a:prstGeom>
          <a:noFill/>
        </p:spPr>
        <p:txBody>
          <a:bodyPr wrap="square" rtlCol="0">
            <a:spAutoFit/>
          </a:bodyPr>
          <a:lstStyle/>
          <a:p>
            <a:pPr algn="ctr"/>
            <a:r>
              <a:rPr lang="en-US" dirty="0" smtClean="0"/>
              <a:t>3)  Reveal count for India and predict other counts.</a:t>
            </a:r>
            <a:endParaRPr lang="en-US" dirty="0"/>
          </a:p>
        </p:txBody>
      </p:sp>
    </p:spTree>
    <p:extLst>
      <p:ext uri="{BB962C8B-B14F-4D97-AF65-F5344CB8AC3E}">
        <p14:creationId xmlns:p14="http://schemas.microsoft.com/office/powerpoint/2010/main" val="14668070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TotalTime>
  <Words>511</Words>
  <Application>Microsoft Office PowerPoint</Application>
  <PresentationFormat>On-screen Show (4:3)</PresentationFormat>
  <Paragraphs>38</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Storyboard – Incarceration per 100,000</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Connie Rivera</dc:creator>
  <cp:lastModifiedBy>Connie Rivera</cp:lastModifiedBy>
  <cp:revision>4</cp:revision>
  <dcterms:created xsi:type="dcterms:W3CDTF">2019-04-11T14:17:16Z</dcterms:created>
  <dcterms:modified xsi:type="dcterms:W3CDTF">2019-04-12T11:45:38Z</dcterms:modified>
</cp:coreProperties>
</file>