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3" r:id="rId4"/>
    <p:sldId id="258" r:id="rId5"/>
    <p:sldId id="259" r:id="rId6"/>
    <p:sldId id="260" r:id="rId7"/>
    <p:sldId id="264" r:id="rId8"/>
    <p:sldId id="265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68761" autoAdjust="0"/>
  </p:normalViewPr>
  <p:slideViewPr>
    <p:cSldViewPr snapToGrid="0">
      <p:cViewPr varScale="1">
        <p:scale>
          <a:sx n="47" d="100"/>
          <a:sy n="47" d="100"/>
        </p:scale>
        <p:origin x="19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D8109-1142-47D2-BD29-3E91F1E43F01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EE59-29ED-4AF5-89E1-8B3B3DADF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57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 you notice?  (student</a:t>
            </a:r>
            <a:r>
              <a:rPr lang="en-US" baseline="0" dirty="0" smtClean="0"/>
              <a:t> example responses:  the size of the people changes, groups of different amounts of people, there are 8 groups)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https://www.sentencingproject.org/criminal-justice-facts/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11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do you wonder?  (student example</a:t>
            </a:r>
            <a:r>
              <a:rPr lang="en-US" baseline="0" dirty="0" smtClean="0"/>
              <a:t> responses:  is the orange person a criminal? but then why is the 1 in black and the other number in orange?, this is about rate, I think it’s percents – how do you figure a percent?)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https://www.sentencingproject.org/criminal-justice-facts/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32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Lifetime</a:t>
            </a:r>
            <a:r>
              <a:rPr lang="en-US" baseline="0" dirty="0" smtClean="0"/>
              <a:t> Likelihood of … what could this be about?  (look for students to resolve the fact that this is probably </a:t>
            </a:r>
            <a:r>
              <a:rPr lang="en-US" i="1" baseline="0" dirty="0" smtClean="0"/>
              <a:t>one topic </a:t>
            </a:r>
            <a:r>
              <a:rPr lang="en-US" baseline="0" dirty="0" smtClean="0"/>
              <a:t>with different results in different groupings of people)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else is missing?  (identification of each group)</a:t>
            </a:r>
          </a:p>
          <a:p>
            <a:endParaRPr lang="en-US" dirty="0" smtClean="0"/>
          </a:p>
          <a:p>
            <a:r>
              <a:rPr lang="en-US" dirty="0" smtClean="0"/>
              <a:t>https://www.sentencingproject.org/criminal-justice-facts/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42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“Are you surprised?”  “Do you notic</a:t>
            </a:r>
            <a:r>
              <a:rPr lang="en-US" baseline="0" dirty="0" smtClean="0"/>
              <a:t>e or wonder anything new?”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“What do you predict that</a:t>
            </a:r>
            <a:r>
              <a:rPr lang="en-US" baseline="0" dirty="0" smtClean="0"/>
              <a:t> each ratio will represent?”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19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“Now</a:t>
            </a:r>
            <a:r>
              <a:rPr lang="en-US" dirty="0" smtClean="0"/>
              <a:t>,</a:t>
            </a:r>
            <a:r>
              <a:rPr lang="en-US" baseline="0" dirty="0" smtClean="0"/>
              <a:t> w</a:t>
            </a:r>
            <a:r>
              <a:rPr lang="en-US" dirty="0" smtClean="0"/>
              <a:t>rite down</a:t>
            </a:r>
            <a:r>
              <a:rPr lang="en-US" baseline="0" dirty="0" smtClean="0"/>
              <a:t> your prediction for the </a:t>
            </a:r>
            <a:r>
              <a:rPr lang="en-US" baseline="0" dirty="0" smtClean="0"/>
              <a:t>descriptor (what group of men, what group of women?) </a:t>
            </a:r>
            <a:r>
              <a:rPr lang="en-US" baseline="0" dirty="0" smtClean="0"/>
              <a:t>for each group</a:t>
            </a:r>
            <a:r>
              <a:rPr lang="en-US" baseline="0" dirty="0" smtClean="0"/>
              <a:t>.”  </a:t>
            </a:r>
            <a:endParaRPr lang="en-US" baseline="0" dirty="0" smtClean="0"/>
          </a:p>
          <a:p>
            <a:pPr defTabSz="966529">
              <a:defRPr/>
            </a:pPr>
            <a:endParaRPr lang="en-US" baseline="0" dirty="0" smtClean="0"/>
          </a:p>
          <a:p>
            <a:pPr defTabSz="966529">
              <a:defRPr/>
            </a:pPr>
            <a:r>
              <a:rPr lang="en-US" baseline="0" dirty="0" smtClean="0"/>
              <a:t>If not noticed and wondered yet, “What do you wonder about s</a:t>
            </a:r>
            <a:r>
              <a:rPr lang="en-US" dirty="0" smtClean="0"/>
              <a:t>ource</a:t>
            </a:r>
            <a:r>
              <a:rPr lang="en-US" baseline="0" dirty="0" smtClean="0"/>
              <a:t> dates of 1974-2001?”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68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Ask students to write down words they could use to fill in the blank comparing the two groups.  Allow plenty of think time; many students get this backwards.</a:t>
            </a:r>
          </a:p>
          <a:p>
            <a:r>
              <a:rPr lang="en-US" baseline="0" dirty="0" smtClean="0"/>
              <a:t>Advance the slide for two possible choices.</a:t>
            </a:r>
          </a:p>
          <a:p>
            <a:r>
              <a:rPr lang="en-US" baseline="0" dirty="0" smtClean="0"/>
              <a:t>Ask for reasoning before asking for the answer.</a:t>
            </a:r>
            <a:r>
              <a:rPr lang="en-US" baseline="0" dirty="0"/>
              <a:t> </a:t>
            </a:r>
            <a:r>
              <a:rPr lang="en-US" baseline="0" dirty="0" smtClean="0"/>
              <a:t> (more likely)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86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Ask students to write down words they could use to fill in the blank comparing the two groups.  Allow plenty of think time; many students get this backwards.</a:t>
            </a:r>
          </a:p>
          <a:p>
            <a:r>
              <a:rPr lang="en-US" baseline="0" dirty="0" smtClean="0"/>
              <a:t>Advance the slide for two possible choices.</a:t>
            </a:r>
          </a:p>
          <a:p>
            <a:r>
              <a:rPr lang="en-US" baseline="0" dirty="0" smtClean="0"/>
              <a:t>Ask for reasoning before asking for the answer.  (far less likely)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32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Lastly, </a:t>
            </a:r>
            <a:r>
              <a:rPr lang="en-US" baseline="0" dirty="0" smtClean="0"/>
              <a:t>ask students to write two or three more </a:t>
            </a:r>
            <a:r>
              <a:rPr lang="en-US" baseline="0" dirty="0" smtClean="0"/>
              <a:t>statements that compare two groups.</a:t>
            </a:r>
          </a:p>
          <a:p>
            <a:endParaRPr lang="en-US" b="1" baseline="0" dirty="0" smtClean="0"/>
          </a:p>
          <a:p>
            <a:r>
              <a:rPr lang="en-US" b="1" dirty="0" smtClean="0"/>
              <a:t>Mass incarceration has not touched all communities equally</a:t>
            </a:r>
          </a:p>
          <a:p>
            <a:r>
              <a:rPr lang="en-US" b="1" dirty="0" smtClean="0"/>
              <a:t>The racial impact of mass incarceration</a:t>
            </a:r>
          </a:p>
          <a:p>
            <a:r>
              <a:rPr lang="en-US" dirty="0" smtClean="0"/>
              <a:t>Sentencing policies, implicit racial bias, and socioeconomic inequity contribute to racial disparities at every level of the criminal justice system. Today, people of color make up 37% of the U.S. population but 67% of the prison population. Overall, African Americans are more likely than white Americans to be arrested; once arrested, they are more likely to be convicted; and once convicted, they are more likely to face stiff sentences. </a:t>
            </a:r>
            <a:r>
              <a:rPr lang="en-US" b="0" i="1" dirty="0" smtClean="0"/>
              <a:t>Black men are six times as likely to be incarcerated as white men and Hispanic men are more than twice as likely to be incarcerated as non-Hispanic white men.</a:t>
            </a:r>
          </a:p>
          <a:p>
            <a:r>
              <a:rPr lang="en-US" dirty="0" smtClean="0"/>
              <a:t>https://www.sentencingproject.org/criminal-justice-facts/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62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529">
              <a:defRPr/>
            </a:pPr>
            <a:r>
              <a:rPr lang="en-US" dirty="0" smtClean="0"/>
              <a:t>[Goal:  Highlight the disparity, “mass incarceration</a:t>
            </a:r>
            <a:r>
              <a:rPr lang="en-US" baseline="0" dirty="0" smtClean="0"/>
              <a:t> has not touched all communities equally.”  </a:t>
            </a:r>
            <a:r>
              <a:rPr lang="en-US" dirty="0" smtClean="0"/>
              <a:t>Draw out proportional</a:t>
            </a:r>
            <a:r>
              <a:rPr lang="en-US" baseline="0" dirty="0" smtClean="0"/>
              <a:t> reasoning with comparison phrases.]</a:t>
            </a:r>
            <a:endParaRPr lang="en-US" dirty="0" smtClean="0"/>
          </a:p>
          <a:p>
            <a:pPr defTabSz="966529">
              <a:defRPr/>
            </a:pPr>
            <a:r>
              <a:rPr lang="en-US" dirty="0" smtClean="0"/>
              <a:t>Hide slide for use with students.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15DD-1FC4-437B-AA94-BE9F5FF327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77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78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03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19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0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92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3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5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76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0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5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0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960A9-D061-421D-85FA-8C8D1CEC67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3116A-6202-4CEA-8ACF-41825F10F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0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30"/>
            <a:ext cx="9144000" cy="890457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Storyboard – Likelihood of Imprisonment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33550" b="53598"/>
          <a:stretch/>
        </p:blipFill>
        <p:spPr>
          <a:xfrm>
            <a:off x="4352611" y="790333"/>
            <a:ext cx="4727995" cy="1716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52834" r="33084"/>
          <a:stretch/>
        </p:blipFill>
        <p:spPr>
          <a:xfrm>
            <a:off x="4226559" y="4355912"/>
            <a:ext cx="4974883" cy="18228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16608" y="2443368"/>
            <a:ext cx="2481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  <a:r>
              <a:rPr lang="en-US" dirty="0" smtClean="0"/>
              <a:t>)  </a:t>
            </a:r>
            <a:r>
              <a:rPr lang="en-US" dirty="0" smtClean="0"/>
              <a:t>Reveal part of title.  Predict likelihood of ….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55355" y="4520641"/>
            <a:ext cx="2854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dirty="0" smtClean="0"/>
              <a:t>)  </a:t>
            </a:r>
            <a:r>
              <a:rPr lang="en-US" dirty="0" smtClean="0"/>
              <a:t>Reveal all of title and source. Predict group categories.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85002" y="6187084"/>
            <a:ext cx="2766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  <a:r>
              <a:rPr lang="en-US" dirty="0" smtClean="0"/>
              <a:t>)  </a:t>
            </a:r>
            <a:r>
              <a:rPr lang="en-US" dirty="0" smtClean="0"/>
              <a:t>Reveal M/F, but no descriptor.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04040" y="6211669"/>
            <a:ext cx="2481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7)  </a:t>
            </a:r>
            <a:r>
              <a:rPr lang="en-US" dirty="0" smtClean="0"/>
              <a:t>Reveal all.  Ask for comparison statements.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075" y="781129"/>
            <a:ext cx="2302360" cy="17255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2110" y="2621576"/>
            <a:ext cx="2465785" cy="18587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67365" b="53598"/>
          <a:stretch/>
        </p:blipFill>
        <p:spPr>
          <a:xfrm>
            <a:off x="103267" y="2604998"/>
            <a:ext cx="2537152" cy="18753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0862" y="2218377"/>
            <a:ext cx="2732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)  </a:t>
            </a:r>
            <a:r>
              <a:rPr lang="en-US" dirty="0" smtClean="0"/>
              <a:t>Reveal ratios.  </a:t>
            </a:r>
            <a:r>
              <a:rPr lang="en-US" dirty="0" smtClean="0"/>
              <a:t>Wonder.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2109" y="695162"/>
            <a:ext cx="248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1)  Notice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90057" y="4460546"/>
            <a:ext cx="248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)  Compare.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60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50235"/>
            <a:ext cx="8788964" cy="66136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8188" y="900953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18329" y="860612"/>
            <a:ext cx="121920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89565" y="860612"/>
            <a:ext cx="130707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60801" y="860612"/>
            <a:ext cx="1233575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5471" y="3462618"/>
            <a:ext cx="1582270" cy="276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15235" y="3462618"/>
            <a:ext cx="1524000" cy="276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24571" y="3457053"/>
            <a:ext cx="1641005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31742" y="3457053"/>
            <a:ext cx="161813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5471" y="136787"/>
            <a:ext cx="8144434" cy="3948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1365" y="6053494"/>
            <a:ext cx="8955741" cy="723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0044" y="2905168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34371" y="2944078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28698" y="2900304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892118" y="2900304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13048" y="5513666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483677" y="5541533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823445" y="5541532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892117" y="5528914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3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50235"/>
            <a:ext cx="8788964" cy="66136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8188" y="900953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18329" y="860612"/>
            <a:ext cx="121920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89565" y="860612"/>
            <a:ext cx="130707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60801" y="860612"/>
            <a:ext cx="1233575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5471" y="3462618"/>
            <a:ext cx="1582270" cy="276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15235" y="3462618"/>
            <a:ext cx="1524000" cy="276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24571" y="3457053"/>
            <a:ext cx="1641005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31742" y="3457053"/>
            <a:ext cx="161813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5471" y="136787"/>
            <a:ext cx="8144434" cy="3948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1365" y="6053494"/>
            <a:ext cx="8955741" cy="723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50235"/>
            <a:ext cx="8788964" cy="66136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8188" y="900953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18329" y="860612"/>
            <a:ext cx="121920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89565" y="860612"/>
            <a:ext cx="130707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60801" y="860612"/>
            <a:ext cx="1233575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5471" y="3462618"/>
            <a:ext cx="1582270" cy="276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15235" y="3462618"/>
            <a:ext cx="1524000" cy="276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24571" y="3457053"/>
            <a:ext cx="1641005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31742" y="3457053"/>
            <a:ext cx="161813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286206" y="136787"/>
            <a:ext cx="5351928" cy="3361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1365" y="6053494"/>
            <a:ext cx="8955741" cy="723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269876" y="136092"/>
            <a:ext cx="111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 . 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6161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50235"/>
            <a:ext cx="8788964" cy="66136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8188" y="900953"/>
            <a:ext cx="787115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18329" y="860612"/>
            <a:ext cx="121920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89565" y="860612"/>
            <a:ext cx="130707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60801" y="860612"/>
            <a:ext cx="1233575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5471" y="3462618"/>
            <a:ext cx="1582270" cy="276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15235" y="3462618"/>
            <a:ext cx="1524000" cy="276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24571" y="3457053"/>
            <a:ext cx="1641005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31742" y="3457053"/>
            <a:ext cx="1618130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5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50235"/>
            <a:ext cx="8788964" cy="66136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8189" y="900953"/>
            <a:ext cx="322730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18329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89565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60801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9705" y="3462618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15235" y="3462618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24571" y="3457053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31741" y="3457053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038570" y="4251036"/>
            <a:ext cx="229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__________________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68189" y="900953"/>
            <a:ext cx="322730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18329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89565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60801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77494" y="3498979"/>
            <a:ext cx="2072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man born in 2001 who is in this group is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95720" y="4251036"/>
            <a:ext cx="2873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be imprisoned in his lifetime than a man in this group. </a:t>
            </a:r>
            <a:endParaRPr lang="en-US" sz="2400" dirty="0"/>
          </a:p>
        </p:txBody>
      </p:sp>
      <p:sp>
        <p:nvSpPr>
          <p:cNvPr id="19" name="Curved Down Arrow 18"/>
          <p:cNvSpPr/>
          <p:nvPr/>
        </p:nvSpPr>
        <p:spPr>
          <a:xfrm rot="4628389" flipH="1">
            <a:off x="7164395" y="3298212"/>
            <a:ext cx="2501756" cy="796231"/>
          </a:xfrm>
          <a:prstGeom prst="curvedDownArrow">
            <a:avLst>
              <a:gd name="adj1" fmla="val 25000"/>
              <a:gd name="adj2" fmla="val 50000"/>
              <a:gd name="adj3" fmla="val 422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3" t="9050" b="54278"/>
          <a:stretch/>
        </p:blipFill>
        <p:spPr>
          <a:xfrm>
            <a:off x="447039" y="716295"/>
            <a:ext cx="5964797" cy="2425323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87851" y="788314"/>
            <a:ext cx="1806136" cy="2330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-1550305" y="828655"/>
            <a:ext cx="322730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89355" y="3343096"/>
            <a:ext cx="1610246" cy="2554545"/>
          </a:xfrm>
          <a:prstGeom prst="rect">
            <a:avLst/>
          </a:prstGeom>
          <a:solidFill>
            <a:schemeClr val="bg1"/>
          </a:solidFill>
          <a:ln>
            <a:solidFill>
              <a:srgbClr val="497DA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497DAB"/>
                </a:solidFill>
              </a:rPr>
              <a:t>m</a:t>
            </a:r>
            <a:r>
              <a:rPr lang="en-US" sz="3200" b="1" i="1" dirty="0" smtClean="0">
                <a:solidFill>
                  <a:srgbClr val="497DAB"/>
                </a:solidFill>
              </a:rPr>
              <a:t>ore likely</a:t>
            </a:r>
          </a:p>
          <a:p>
            <a:pPr algn="ctr"/>
            <a:r>
              <a:rPr lang="en-US" sz="3200" b="1" dirty="0" smtClean="0">
                <a:solidFill>
                  <a:srgbClr val="497DAB"/>
                </a:solidFill>
              </a:rPr>
              <a:t>? or ?</a:t>
            </a:r>
          </a:p>
          <a:p>
            <a:pPr algn="ctr"/>
            <a:r>
              <a:rPr lang="en-US" sz="3200" b="1" i="1" dirty="0" smtClean="0">
                <a:solidFill>
                  <a:srgbClr val="497DAB"/>
                </a:solidFill>
              </a:rPr>
              <a:t>less likely</a:t>
            </a:r>
            <a:endParaRPr lang="en-US" sz="3200" b="1" i="1" dirty="0">
              <a:solidFill>
                <a:srgbClr val="497DAB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71071" y="788314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979349" y="862204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260"/>
          <a:stretch/>
        </p:blipFill>
        <p:spPr>
          <a:xfrm>
            <a:off x="161365" y="150235"/>
            <a:ext cx="8788964" cy="511917"/>
          </a:xfrm>
          <a:prstGeom prst="rect">
            <a:avLst/>
          </a:prstGeom>
        </p:spPr>
      </p:pic>
      <p:sp>
        <p:nvSpPr>
          <p:cNvPr id="18" name="Curved Down Arrow 17"/>
          <p:cNvSpPr/>
          <p:nvPr/>
        </p:nvSpPr>
        <p:spPr>
          <a:xfrm rot="16986665">
            <a:off x="-363426" y="2451449"/>
            <a:ext cx="2124823" cy="841001"/>
          </a:xfrm>
          <a:prstGeom prst="curvedDownArrow">
            <a:avLst>
              <a:gd name="adj1" fmla="val 25000"/>
              <a:gd name="adj2" fmla="val 50000"/>
              <a:gd name="adj3" fmla="val 422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7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038570" y="4251036"/>
            <a:ext cx="229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__________________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68189" y="900953"/>
            <a:ext cx="322730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18329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89565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60801" y="860612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40" t="47550" r="17004" b="12641"/>
          <a:stretch/>
        </p:blipFill>
        <p:spPr>
          <a:xfrm>
            <a:off x="5445760" y="975054"/>
            <a:ext cx="2316480" cy="26328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92150" y="1142679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30936" y="1137114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24186" y="1137114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77494" y="3498979"/>
            <a:ext cx="2411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women born in 2001 who is in this group is</a:t>
            </a: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260"/>
          <a:stretch/>
        </p:blipFill>
        <p:spPr>
          <a:xfrm>
            <a:off x="161365" y="150235"/>
            <a:ext cx="8788964" cy="51191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95720" y="4251036"/>
            <a:ext cx="2920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be imprisoned in her lifetime than a woman in this group. 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389355" y="3343096"/>
            <a:ext cx="1610246" cy="2554545"/>
          </a:xfrm>
          <a:prstGeom prst="rect">
            <a:avLst/>
          </a:prstGeom>
          <a:solidFill>
            <a:schemeClr val="bg1"/>
          </a:solidFill>
          <a:ln>
            <a:solidFill>
              <a:srgbClr val="497DA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497DAB"/>
                </a:solidFill>
              </a:rPr>
              <a:t>m</a:t>
            </a:r>
            <a:r>
              <a:rPr lang="en-US" sz="3200" b="1" i="1" dirty="0" smtClean="0">
                <a:solidFill>
                  <a:srgbClr val="497DAB"/>
                </a:solidFill>
              </a:rPr>
              <a:t>ore likely</a:t>
            </a:r>
          </a:p>
          <a:p>
            <a:pPr algn="ctr"/>
            <a:r>
              <a:rPr lang="en-US" sz="3200" b="1" dirty="0" smtClean="0">
                <a:solidFill>
                  <a:srgbClr val="497DAB"/>
                </a:solidFill>
              </a:rPr>
              <a:t>? or ?</a:t>
            </a:r>
          </a:p>
          <a:p>
            <a:pPr algn="ctr"/>
            <a:r>
              <a:rPr lang="en-US" sz="3200" b="1" i="1" dirty="0" smtClean="0">
                <a:solidFill>
                  <a:srgbClr val="497DAB"/>
                </a:solidFill>
              </a:rPr>
              <a:t>less likely</a:t>
            </a:r>
            <a:endParaRPr lang="en-US" sz="3200" b="1" i="1" dirty="0">
              <a:solidFill>
                <a:srgbClr val="497DAB"/>
              </a:solidFill>
            </a:endParaRPr>
          </a:p>
        </p:txBody>
      </p:sp>
      <p:sp>
        <p:nvSpPr>
          <p:cNvPr id="18" name="Curved Down Arrow 17"/>
          <p:cNvSpPr/>
          <p:nvPr/>
        </p:nvSpPr>
        <p:spPr>
          <a:xfrm rot="15782829">
            <a:off x="-156093" y="3004192"/>
            <a:ext cx="1245015" cy="677810"/>
          </a:xfrm>
          <a:prstGeom prst="curvedDownArrow">
            <a:avLst>
              <a:gd name="adj1" fmla="val 25000"/>
              <a:gd name="adj2" fmla="val 50000"/>
              <a:gd name="adj3" fmla="val 422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urved Down Arrow 18"/>
          <p:cNvSpPr/>
          <p:nvPr/>
        </p:nvSpPr>
        <p:spPr>
          <a:xfrm rot="4628389" flipH="1">
            <a:off x="7675924" y="3641361"/>
            <a:ext cx="1680249" cy="721382"/>
          </a:xfrm>
          <a:prstGeom prst="curvedDownArrow">
            <a:avLst>
              <a:gd name="adj1" fmla="val 25000"/>
              <a:gd name="adj2" fmla="val 50000"/>
              <a:gd name="adj3" fmla="val 422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9" t="47550" r="45083" b="12641"/>
          <a:stretch/>
        </p:blipFill>
        <p:spPr>
          <a:xfrm>
            <a:off x="1553505" y="962893"/>
            <a:ext cx="2063455" cy="263284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59976" y="1147274"/>
            <a:ext cx="708211" cy="2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2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50235"/>
            <a:ext cx="8788964" cy="661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624</Words>
  <Application>Microsoft Office PowerPoint</Application>
  <PresentationFormat>On-screen Show (4:3)</PresentationFormat>
  <Paragraphs>61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Storyboard – Likelihood of Imprisonment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Connie Rivera</dc:creator>
  <cp:lastModifiedBy>Connie Rivera</cp:lastModifiedBy>
  <cp:revision>11</cp:revision>
  <dcterms:created xsi:type="dcterms:W3CDTF">2019-04-11T14:51:52Z</dcterms:created>
  <dcterms:modified xsi:type="dcterms:W3CDTF">2019-04-12T13:51:10Z</dcterms:modified>
</cp:coreProperties>
</file>